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handoutMasterIdLst>
    <p:handoutMasterId r:id="rId82"/>
  </p:handoutMasterIdLst>
  <p:sldIdLst>
    <p:sldId id="334" r:id="rId2"/>
    <p:sldId id="395" r:id="rId3"/>
    <p:sldId id="321" r:id="rId4"/>
    <p:sldId id="383" r:id="rId5"/>
    <p:sldId id="376" r:id="rId6"/>
    <p:sldId id="377" r:id="rId7"/>
    <p:sldId id="384" r:id="rId8"/>
    <p:sldId id="331" r:id="rId9"/>
    <p:sldId id="338" r:id="rId10"/>
    <p:sldId id="259" r:id="rId11"/>
    <p:sldId id="342" r:id="rId12"/>
    <p:sldId id="378" r:id="rId13"/>
    <p:sldId id="382" r:id="rId14"/>
    <p:sldId id="380" r:id="rId15"/>
    <p:sldId id="381" r:id="rId16"/>
    <p:sldId id="260" r:id="rId17"/>
    <p:sldId id="346" r:id="rId18"/>
    <p:sldId id="392" r:id="rId19"/>
    <p:sldId id="393" r:id="rId20"/>
    <p:sldId id="387" r:id="rId21"/>
    <p:sldId id="388" r:id="rId22"/>
    <p:sldId id="389" r:id="rId23"/>
    <p:sldId id="390" r:id="rId24"/>
    <p:sldId id="261" r:id="rId25"/>
    <p:sldId id="356" r:id="rId26"/>
    <p:sldId id="300" r:id="rId27"/>
    <p:sldId id="350" r:id="rId28"/>
    <p:sldId id="352" r:id="rId29"/>
    <p:sldId id="305" r:id="rId30"/>
    <p:sldId id="358" r:id="rId31"/>
    <p:sldId id="360" r:id="rId32"/>
    <p:sldId id="362" r:id="rId33"/>
    <p:sldId id="364" r:id="rId34"/>
    <p:sldId id="368" r:id="rId35"/>
    <p:sldId id="385" r:id="rId36"/>
    <p:sldId id="386" r:id="rId37"/>
    <p:sldId id="318" r:id="rId38"/>
    <p:sldId id="348" r:id="rId39"/>
    <p:sldId id="391" r:id="rId40"/>
    <p:sldId id="370" r:id="rId41"/>
    <p:sldId id="371" r:id="rId42"/>
    <p:sldId id="372" r:id="rId43"/>
    <p:sldId id="373" r:id="rId44"/>
    <p:sldId id="374" r:id="rId45"/>
    <p:sldId id="375" r:id="rId46"/>
    <p:sldId id="263" r:id="rId47"/>
    <p:sldId id="264" r:id="rId48"/>
    <p:sldId id="266" r:id="rId49"/>
    <p:sldId id="267" r:id="rId50"/>
    <p:sldId id="268" r:id="rId51"/>
    <p:sldId id="269" r:id="rId52"/>
    <p:sldId id="270" r:id="rId53"/>
    <p:sldId id="271" r:id="rId54"/>
    <p:sldId id="273" r:id="rId55"/>
    <p:sldId id="274" r:id="rId56"/>
    <p:sldId id="275" r:id="rId57"/>
    <p:sldId id="276" r:id="rId58"/>
    <p:sldId id="323" r:id="rId59"/>
    <p:sldId id="324" r:id="rId60"/>
    <p:sldId id="325" r:id="rId61"/>
    <p:sldId id="272" r:id="rId62"/>
    <p:sldId id="277" r:id="rId63"/>
    <p:sldId id="278" r:id="rId64"/>
    <p:sldId id="279" r:id="rId65"/>
    <p:sldId id="280" r:id="rId66"/>
    <p:sldId id="281" r:id="rId67"/>
    <p:sldId id="282" r:id="rId68"/>
    <p:sldId id="283" r:id="rId69"/>
    <p:sldId id="284" r:id="rId70"/>
    <p:sldId id="285" r:id="rId71"/>
    <p:sldId id="286" r:id="rId72"/>
    <p:sldId id="287" r:id="rId73"/>
    <p:sldId id="288" r:id="rId74"/>
    <p:sldId id="289" r:id="rId75"/>
    <p:sldId id="290" r:id="rId76"/>
    <p:sldId id="291" r:id="rId77"/>
    <p:sldId id="292" r:id="rId78"/>
    <p:sldId id="293" r:id="rId79"/>
    <p:sldId id="294" r:id="rId80"/>
  </p:sldIdLst>
  <p:sldSz cx="11887200" cy="9601200"/>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297" autoAdjust="0"/>
    <p:restoredTop sz="86934" autoAdjust="0"/>
  </p:normalViewPr>
  <p:slideViewPr>
    <p:cSldViewPr>
      <p:cViewPr>
        <p:scale>
          <a:sx n="80" d="100"/>
          <a:sy n="80" d="100"/>
        </p:scale>
        <p:origin x="-612" y="-432"/>
      </p:cViewPr>
      <p:guideLst>
        <p:guide orient="horz" pos="3024"/>
        <p:guide pos="3744"/>
      </p:guideLst>
    </p:cSldViewPr>
  </p:slideViewPr>
  <p:outlineViewPr>
    <p:cViewPr>
      <p:scale>
        <a:sx n="50" d="100"/>
        <a:sy n="50"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37.xml"/><Relationship Id="rId3" Type="http://schemas.openxmlformats.org/officeDocument/2006/relationships/slide" Target="slides/slide13.xml"/><Relationship Id="rId7" Type="http://schemas.openxmlformats.org/officeDocument/2006/relationships/slide" Target="slides/slide28.xml"/><Relationship Id="rId2" Type="http://schemas.openxmlformats.org/officeDocument/2006/relationships/slide" Target="slides/slide11.xml"/><Relationship Id="rId1" Type="http://schemas.openxmlformats.org/officeDocument/2006/relationships/slide" Target="slides/slide9.xml"/><Relationship Id="rId6" Type="http://schemas.openxmlformats.org/officeDocument/2006/relationships/slide" Target="slides/slide25.xml"/><Relationship Id="rId5" Type="http://schemas.openxmlformats.org/officeDocument/2006/relationships/slide" Target="slides/slide17.xml"/><Relationship Id="rId4" Type="http://schemas.openxmlformats.org/officeDocument/2006/relationships/slide" Target="slides/slide15.xml"/><Relationship Id="rId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4099" name="Rectangle 3"/>
          <p:cNvSpPr>
            <a:spLocks noGrp="1" noChangeArrowheads="1"/>
          </p:cNvSpPr>
          <p:nvPr>
            <p:ph type="dt" sz="quarter"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4100" name="Rectangle 4"/>
          <p:cNvSpPr>
            <a:spLocks noGrp="1" noChangeArrowheads="1"/>
          </p:cNvSpPr>
          <p:nvPr>
            <p:ph type="ftr" sz="quarter" idx="2"/>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4101" name="Rectangle 5"/>
          <p:cNvSpPr>
            <a:spLocks noGrp="1" noChangeArrowheads="1"/>
          </p:cNvSpPr>
          <p:nvPr>
            <p:ph type="sldNum" sz="quarter" idx="3"/>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vl1pPr>
          </a:lstStyle>
          <a:p>
            <a:fld id="{F747DCA1-CBEE-4E80-A153-E139AD67F2EE}" type="slidenum">
              <a:rPr lang="en-US" altLang="en-US"/>
              <a:pPr/>
              <a:t>‹#›</a:t>
            </a:fld>
            <a:endParaRPr lang="en-US" altLang="en-US"/>
          </a:p>
        </p:txBody>
      </p:sp>
    </p:spTree>
    <p:extLst>
      <p:ext uri="{BB962C8B-B14F-4D97-AF65-F5344CB8AC3E}">
        <p14:creationId xmlns:p14="http://schemas.microsoft.com/office/powerpoint/2010/main" val="4138092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84995" name="Rectangle 3"/>
          <p:cNvSpPr>
            <a:spLocks noGrp="1" noChangeArrowheads="1"/>
          </p:cNvSpPr>
          <p:nvPr>
            <p:ph type="dt" idx="1"/>
          </p:nvPr>
        </p:nvSpPr>
        <p:spPr bwMode="auto">
          <a:xfrm>
            <a:off x="4114800" y="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4996" name="Rectangle 4"/>
          <p:cNvSpPr>
            <a:spLocks noGrp="1" noRot="1" noChangeAspect="1" noChangeArrowheads="1" noTextEdit="1"/>
          </p:cNvSpPr>
          <p:nvPr>
            <p:ph type="sldImg" idx="2"/>
          </p:nvPr>
        </p:nvSpPr>
        <p:spPr bwMode="auto">
          <a:xfrm>
            <a:off x="1393825" y="685800"/>
            <a:ext cx="4527550" cy="36576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4997" name="Rectangle 5"/>
          <p:cNvSpPr>
            <a:spLocks noGrp="1" noChangeArrowheads="1"/>
          </p:cNvSpPr>
          <p:nvPr>
            <p:ph type="body" sz="quarter" idx="3"/>
          </p:nvPr>
        </p:nvSpPr>
        <p:spPr bwMode="auto">
          <a:xfrm>
            <a:off x="990600" y="4572000"/>
            <a:ext cx="5334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4998" name="Rectangle 6"/>
          <p:cNvSpPr>
            <a:spLocks noGrp="1" noChangeArrowheads="1"/>
          </p:cNvSpPr>
          <p:nvPr>
            <p:ph type="ftr" sz="quarter" idx="4"/>
          </p:nvPr>
        </p:nvSpPr>
        <p:spPr bwMode="auto">
          <a:xfrm>
            <a:off x="0" y="91440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84999" name="Rectangle 7"/>
          <p:cNvSpPr>
            <a:spLocks noGrp="1" noChangeArrowheads="1"/>
          </p:cNvSpPr>
          <p:nvPr>
            <p:ph type="sldNum" sz="quarter" idx="5"/>
          </p:nvPr>
        </p:nvSpPr>
        <p:spPr bwMode="auto">
          <a:xfrm>
            <a:off x="4114800" y="91440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DF1A797-F4A3-43AD-B6EA-26FE66A1AC30}" type="slidenum">
              <a:rPr lang="en-US" altLang="en-US"/>
              <a:pPr/>
              <a:t>‹#›</a:t>
            </a:fld>
            <a:endParaRPr lang="en-US" altLang="en-US"/>
          </a:p>
        </p:txBody>
      </p:sp>
    </p:spTree>
    <p:extLst>
      <p:ext uri="{BB962C8B-B14F-4D97-AF65-F5344CB8AC3E}">
        <p14:creationId xmlns:p14="http://schemas.microsoft.com/office/powerpoint/2010/main" val="24567990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1</a:t>
            </a:fld>
            <a:endParaRPr lang="en-US" altLang="en-US"/>
          </a:p>
        </p:txBody>
      </p:sp>
    </p:spTree>
    <p:extLst>
      <p:ext uri="{BB962C8B-B14F-4D97-AF65-F5344CB8AC3E}">
        <p14:creationId xmlns:p14="http://schemas.microsoft.com/office/powerpoint/2010/main" val="2973474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10</a:t>
            </a:fld>
            <a:endParaRPr lang="en-US" altLang="en-US"/>
          </a:p>
        </p:txBody>
      </p:sp>
    </p:spTree>
    <p:extLst>
      <p:ext uri="{BB962C8B-B14F-4D97-AF65-F5344CB8AC3E}">
        <p14:creationId xmlns:p14="http://schemas.microsoft.com/office/powerpoint/2010/main" val="3120814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11</a:t>
            </a:fld>
            <a:endParaRPr lang="en-US" altLang="en-US"/>
          </a:p>
        </p:txBody>
      </p:sp>
    </p:spTree>
    <p:extLst>
      <p:ext uri="{BB962C8B-B14F-4D97-AF65-F5344CB8AC3E}">
        <p14:creationId xmlns:p14="http://schemas.microsoft.com/office/powerpoint/2010/main" val="469043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12</a:t>
            </a:fld>
            <a:endParaRPr lang="en-US" altLang="en-US"/>
          </a:p>
        </p:txBody>
      </p:sp>
    </p:spTree>
    <p:extLst>
      <p:ext uri="{BB962C8B-B14F-4D97-AF65-F5344CB8AC3E}">
        <p14:creationId xmlns:p14="http://schemas.microsoft.com/office/powerpoint/2010/main" val="1537421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13</a:t>
            </a:fld>
            <a:endParaRPr lang="en-US" altLang="en-US"/>
          </a:p>
        </p:txBody>
      </p:sp>
    </p:spTree>
    <p:extLst>
      <p:ext uri="{BB962C8B-B14F-4D97-AF65-F5344CB8AC3E}">
        <p14:creationId xmlns:p14="http://schemas.microsoft.com/office/powerpoint/2010/main" val="1612918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14</a:t>
            </a:fld>
            <a:endParaRPr lang="en-US" altLang="en-US"/>
          </a:p>
        </p:txBody>
      </p:sp>
    </p:spTree>
    <p:extLst>
      <p:ext uri="{BB962C8B-B14F-4D97-AF65-F5344CB8AC3E}">
        <p14:creationId xmlns:p14="http://schemas.microsoft.com/office/powerpoint/2010/main" val="177873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15</a:t>
            </a:fld>
            <a:endParaRPr lang="en-US" altLang="en-US"/>
          </a:p>
        </p:txBody>
      </p:sp>
    </p:spTree>
    <p:extLst>
      <p:ext uri="{BB962C8B-B14F-4D97-AF65-F5344CB8AC3E}">
        <p14:creationId xmlns:p14="http://schemas.microsoft.com/office/powerpoint/2010/main" val="1980961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16</a:t>
            </a:fld>
            <a:endParaRPr lang="en-US" altLang="en-US"/>
          </a:p>
        </p:txBody>
      </p:sp>
    </p:spTree>
    <p:extLst>
      <p:ext uri="{BB962C8B-B14F-4D97-AF65-F5344CB8AC3E}">
        <p14:creationId xmlns:p14="http://schemas.microsoft.com/office/powerpoint/2010/main" val="467392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17</a:t>
            </a:fld>
            <a:endParaRPr lang="en-US" altLang="en-US"/>
          </a:p>
        </p:txBody>
      </p:sp>
    </p:spTree>
    <p:extLst>
      <p:ext uri="{BB962C8B-B14F-4D97-AF65-F5344CB8AC3E}">
        <p14:creationId xmlns:p14="http://schemas.microsoft.com/office/powerpoint/2010/main" val="3523282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18</a:t>
            </a:fld>
            <a:endParaRPr lang="en-US" altLang="en-US"/>
          </a:p>
        </p:txBody>
      </p:sp>
    </p:spTree>
    <p:extLst>
      <p:ext uri="{BB962C8B-B14F-4D97-AF65-F5344CB8AC3E}">
        <p14:creationId xmlns:p14="http://schemas.microsoft.com/office/powerpoint/2010/main" val="2256704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19</a:t>
            </a:fld>
            <a:endParaRPr lang="en-US" altLang="en-US"/>
          </a:p>
        </p:txBody>
      </p:sp>
    </p:spTree>
    <p:extLst>
      <p:ext uri="{BB962C8B-B14F-4D97-AF65-F5344CB8AC3E}">
        <p14:creationId xmlns:p14="http://schemas.microsoft.com/office/powerpoint/2010/main" val="4190112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2</a:t>
            </a:fld>
            <a:endParaRPr lang="en-US" altLang="en-US"/>
          </a:p>
        </p:txBody>
      </p:sp>
    </p:spTree>
    <p:extLst>
      <p:ext uri="{BB962C8B-B14F-4D97-AF65-F5344CB8AC3E}">
        <p14:creationId xmlns:p14="http://schemas.microsoft.com/office/powerpoint/2010/main" val="3888008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20</a:t>
            </a:fld>
            <a:endParaRPr lang="en-US" altLang="en-US"/>
          </a:p>
        </p:txBody>
      </p:sp>
    </p:spTree>
    <p:extLst>
      <p:ext uri="{BB962C8B-B14F-4D97-AF65-F5344CB8AC3E}">
        <p14:creationId xmlns:p14="http://schemas.microsoft.com/office/powerpoint/2010/main" val="736867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21</a:t>
            </a:fld>
            <a:endParaRPr lang="en-US" altLang="en-US"/>
          </a:p>
        </p:txBody>
      </p:sp>
    </p:spTree>
    <p:extLst>
      <p:ext uri="{BB962C8B-B14F-4D97-AF65-F5344CB8AC3E}">
        <p14:creationId xmlns:p14="http://schemas.microsoft.com/office/powerpoint/2010/main" val="2620898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22</a:t>
            </a:fld>
            <a:endParaRPr lang="en-US" altLang="en-US"/>
          </a:p>
        </p:txBody>
      </p:sp>
    </p:spTree>
    <p:extLst>
      <p:ext uri="{BB962C8B-B14F-4D97-AF65-F5344CB8AC3E}">
        <p14:creationId xmlns:p14="http://schemas.microsoft.com/office/powerpoint/2010/main" val="2674478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23</a:t>
            </a:fld>
            <a:endParaRPr lang="en-US" altLang="en-US"/>
          </a:p>
        </p:txBody>
      </p:sp>
    </p:spTree>
    <p:extLst>
      <p:ext uri="{BB962C8B-B14F-4D97-AF65-F5344CB8AC3E}">
        <p14:creationId xmlns:p14="http://schemas.microsoft.com/office/powerpoint/2010/main" val="530288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24</a:t>
            </a:fld>
            <a:endParaRPr lang="en-US" altLang="en-US"/>
          </a:p>
        </p:txBody>
      </p:sp>
    </p:spTree>
    <p:extLst>
      <p:ext uri="{BB962C8B-B14F-4D97-AF65-F5344CB8AC3E}">
        <p14:creationId xmlns:p14="http://schemas.microsoft.com/office/powerpoint/2010/main" val="2901810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25</a:t>
            </a:fld>
            <a:endParaRPr lang="en-US" altLang="en-US"/>
          </a:p>
        </p:txBody>
      </p:sp>
    </p:spTree>
    <p:extLst>
      <p:ext uri="{BB962C8B-B14F-4D97-AF65-F5344CB8AC3E}">
        <p14:creationId xmlns:p14="http://schemas.microsoft.com/office/powerpoint/2010/main" val="885912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26</a:t>
            </a:fld>
            <a:endParaRPr lang="en-US" altLang="en-US"/>
          </a:p>
        </p:txBody>
      </p:sp>
    </p:spTree>
    <p:extLst>
      <p:ext uri="{BB962C8B-B14F-4D97-AF65-F5344CB8AC3E}">
        <p14:creationId xmlns:p14="http://schemas.microsoft.com/office/powerpoint/2010/main" val="21789348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27</a:t>
            </a:fld>
            <a:endParaRPr lang="en-US" altLang="en-US"/>
          </a:p>
        </p:txBody>
      </p:sp>
    </p:spTree>
    <p:extLst>
      <p:ext uri="{BB962C8B-B14F-4D97-AF65-F5344CB8AC3E}">
        <p14:creationId xmlns:p14="http://schemas.microsoft.com/office/powerpoint/2010/main" val="2085599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28</a:t>
            </a:fld>
            <a:endParaRPr lang="en-US" altLang="en-US"/>
          </a:p>
        </p:txBody>
      </p:sp>
    </p:spTree>
    <p:extLst>
      <p:ext uri="{BB962C8B-B14F-4D97-AF65-F5344CB8AC3E}">
        <p14:creationId xmlns:p14="http://schemas.microsoft.com/office/powerpoint/2010/main" val="14428059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29</a:t>
            </a:fld>
            <a:endParaRPr lang="en-US" altLang="en-US"/>
          </a:p>
        </p:txBody>
      </p:sp>
    </p:spTree>
    <p:extLst>
      <p:ext uri="{BB962C8B-B14F-4D97-AF65-F5344CB8AC3E}">
        <p14:creationId xmlns:p14="http://schemas.microsoft.com/office/powerpoint/2010/main" val="2136472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3</a:t>
            </a:fld>
            <a:endParaRPr lang="en-US" altLang="en-US"/>
          </a:p>
        </p:txBody>
      </p:sp>
    </p:spTree>
    <p:extLst>
      <p:ext uri="{BB962C8B-B14F-4D97-AF65-F5344CB8AC3E}">
        <p14:creationId xmlns:p14="http://schemas.microsoft.com/office/powerpoint/2010/main" val="4017562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30</a:t>
            </a:fld>
            <a:endParaRPr lang="en-US" altLang="en-US"/>
          </a:p>
        </p:txBody>
      </p:sp>
    </p:spTree>
    <p:extLst>
      <p:ext uri="{BB962C8B-B14F-4D97-AF65-F5344CB8AC3E}">
        <p14:creationId xmlns:p14="http://schemas.microsoft.com/office/powerpoint/2010/main" val="2322568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31</a:t>
            </a:fld>
            <a:endParaRPr lang="en-US" altLang="en-US"/>
          </a:p>
        </p:txBody>
      </p:sp>
    </p:spTree>
    <p:extLst>
      <p:ext uri="{BB962C8B-B14F-4D97-AF65-F5344CB8AC3E}">
        <p14:creationId xmlns:p14="http://schemas.microsoft.com/office/powerpoint/2010/main" val="15942103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32</a:t>
            </a:fld>
            <a:endParaRPr lang="en-US" altLang="en-US"/>
          </a:p>
        </p:txBody>
      </p:sp>
    </p:spTree>
    <p:extLst>
      <p:ext uri="{BB962C8B-B14F-4D97-AF65-F5344CB8AC3E}">
        <p14:creationId xmlns:p14="http://schemas.microsoft.com/office/powerpoint/2010/main" val="26999979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33</a:t>
            </a:fld>
            <a:endParaRPr lang="en-US" altLang="en-US"/>
          </a:p>
        </p:txBody>
      </p:sp>
    </p:spTree>
    <p:extLst>
      <p:ext uri="{BB962C8B-B14F-4D97-AF65-F5344CB8AC3E}">
        <p14:creationId xmlns:p14="http://schemas.microsoft.com/office/powerpoint/2010/main" val="40223959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34</a:t>
            </a:fld>
            <a:endParaRPr lang="en-US" altLang="en-US"/>
          </a:p>
        </p:txBody>
      </p:sp>
    </p:spTree>
    <p:extLst>
      <p:ext uri="{BB962C8B-B14F-4D97-AF65-F5344CB8AC3E}">
        <p14:creationId xmlns:p14="http://schemas.microsoft.com/office/powerpoint/2010/main" val="27901690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35</a:t>
            </a:fld>
            <a:endParaRPr lang="en-US" altLang="en-US"/>
          </a:p>
        </p:txBody>
      </p:sp>
    </p:spTree>
    <p:extLst>
      <p:ext uri="{BB962C8B-B14F-4D97-AF65-F5344CB8AC3E}">
        <p14:creationId xmlns:p14="http://schemas.microsoft.com/office/powerpoint/2010/main" val="10660324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36</a:t>
            </a:fld>
            <a:endParaRPr lang="en-US" altLang="en-US"/>
          </a:p>
        </p:txBody>
      </p:sp>
    </p:spTree>
    <p:extLst>
      <p:ext uri="{BB962C8B-B14F-4D97-AF65-F5344CB8AC3E}">
        <p14:creationId xmlns:p14="http://schemas.microsoft.com/office/powerpoint/2010/main" val="2554879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37</a:t>
            </a:fld>
            <a:endParaRPr lang="en-US" altLang="en-US"/>
          </a:p>
        </p:txBody>
      </p:sp>
    </p:spTree>
    <p:extLst>
      <p:ext uri="{BB962C8B-B14F-4D97-AF65-F5344CB8AC3E}">
        <p14:creationId xmlns:p14="http://schemas.microsoft.com/office/powerpoint/2010/main" val="32846555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38</a:t>
            </a:fld>
            <a:endParaRPr lang="en-US" altLang="en-US"/>
          </a:p>
        </p:txBody>
      </p:sp>
    </p:spTree>
    <p:extLst>
      <p:ext uri="{BB962C8B-B14F-4D97-AF65-F5344CB8AC3E}">
        <p14:creationId xmlns:p14="http://schemas.microsoft.com/office/powerpoint/2010/main" val="38826948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39</a:t>
            </a:fld>
            <a:endParaRPr lang="en-US" altLang="en-US"/>
          </a:p>
        </p:txBody>
      </p:sp>
    </p:spTree>
    <p:extLst>
      <p:ext uri="{BB962C8B-B14F-4D97-AF65-F5344CB8AC3E}">
        <p14:creationId xmlns:p14="http://schemas.microsoft.com/office/powerpoint/2010/main" val="618024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4</a:t>
            </a:fld>
            <a:endParaRPr lang="en-US" altLang="en-US"/>
          </a:p>
        </p:txBody>
      </p:sp>
    </p:spTree>
    <p:extLst>
      <p:ext uri="{BB962C8B-B14F-4D97-AF65-F5344CB8AC3E}">
        <p14:creationId xmlns:p14="http://schemas.microsoft.com/office/powerpoint/2010/main" val="29937143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40</a:t>
            </a:fld>
            <a:endParaRPr lang="en-US" altLang="en-US"/>
          </a:p>
        </p:txBody>
      </p:sp>
    </p:spTree>
    <p:extLst>
      <p:ext uri="{BB962C8B-B14F-4D97-AF65-F5344CB8AC3E}">
        <p14:creationId xmlns:p14="http://schemas.microsoft.com/office/powerpoint/2010/main" val="18302577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41</a:t>
            </a:fld>
            <a:endParaRPr lang="en-US" altLang="en-US"/>
          </a:p>
        </p:txBody>
      </p:sp>
    </p:spTree>
    <p:extLst>
      <p:ext uri="{BB962C8B-B14F-4D97-AF65-F5344CB8AC3E}">
        <p14:creationId xmlns:p14="http://schemas.microsoft.com/office/powerpoint/2010/main" val="13613419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42</a:t>
            </a:fld>
            <a:endParaRPr lang="en-US" altLang="en-US"/>
          </a:p>
        </p:txBody>
      </p:sp>
    </p:spTree>
    <p:extLst>
      <p:ext uri="{BB962C8B-B14F-4D97-AF65-F5344CB8AC3E}">
        <p14:creationId xmlns:p14="http://schemas.microsoft.com/office/powerpoint/2010/main" val="28499748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43</a:t>
            </a:fld>
            <a:endParaRPr lang="en-US" altLang="en-US"/>
          </a:p>
        </p:txBody>
      </p:sp>
    </p:spTree>
    <p:extLst>
      <p:ext uri="{BB962C8B-B14F-4D97-AF65-F5344CB8AC3E}">
        <p14:creationId xmlns:p14="http://schemas.microsoft.com/office/powerpoint/2010/main" val="6534972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44</a:t>
            </a:fld>
            <a:endParaRPr lang="en-US" altLang="en-US"/>
          </a:p>
        </p:txBody>
      </p:sp>
    </p:spTree>
    <p:extLst>
      <p:ext uri="{BB962C8B-B14F-4D97-AF65-F5344CB8AC3E}">
        <p14:creationId xmlns:p14="http://schemas.microsoft.com/office/powerpoint/2010/main" val="21302429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45</a:t>
            </a:fld>
            <a:endParaRPr lang="en-US" altLang="en-US"/>
          </a:p>
        </p:txBody>
      </p:sp>
    </p:spTree>
    <p:extLst>
      <p:ext uri="{BB962C8B-B14F-4D97-AF65-F5344CB8AC3E}">
        <p14:creationId xmlns:p14="http://schemas.microsoft.com/office/powerpoint/2010/main" val="35669856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46</a:t>
            </a:fld>
            <a:endParaRPr lang="en-US" altLang="en-US"/>
          </a:p>
        </p:txBody>
      </p:sp>
    </p:spTree>
    <p:extLst>
      <p:ext uri="{BB962C8B-B14F-4D97-AF65-F5344CB8AC3E}">
        <p14:creationId xmlns:p14="http://schemas.microsoft.com/office/powerpoint/2010/main" val="23086255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47</a:t>
            </a:fld>
            <a:endParaRPr lang="en-US" altLang="en-US"/>
          </a:p>
        </p:txBody>
      </p:sp>
    </p:spTree>
    <p:extLst>
      <p:ext uri="{BB962C8B-B14F-4D97-AF65-F5344CB8AC3E}">
        <p14:creationId xmlns:p14="http://schemas.microsoft.com/office/powerpoint/2010/main" val="4024406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48</a:t>
            </a:fld>
            <a:endParaRPr lang="en-US" altLang="en-US"/>
          </a:p>
        </p:txBody>
      </p:sp>
    </p:spTree>
    <p:extLst>
      <p:ext uri="{BB962C8B-B14F-4D97-AF65-F5344CB8AC3E}">
        <p14:creationId xmlns:p14="http://schemas.microsoft.com/office/powerpoint/2010/main" val="5530778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49</a:t>
            </a:fld>
            <a:endParaRPr lang="en-US" altLang="en-US"/>
          </a:p>
        </p:txBody>
      </p:sp>
    </p:spTree>
    <p:extLst>
      <p:ext uri="{BB962C8B-B14F-4D97-AF65-F5344CB8AC3E}">
        <p14:creationId xmlns:p14="http://schemas.microsoft.com/office/powerpoint/2010/main" val="3222289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5</a:t>
            </a:fld>
            <a:endParaRPr lang="en-US" altLang="en-US"/>
          </a:p>
        </p:txBody>
      </p:sp>
    </p:spTree>
    <p:extLst>
      <p:ext uri="{BB962C8B-B14F-4D97-AF65-F5344CB8AC3E}">
        <p14:creationId xmlns:p14="http://schemas.microsoft.com/office/powerpoint/2010/main" val="10622588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50</a:t>
            </a:fld>
            <a:endParaRPr lang="en-US" altLang="en-US"/>
          </a:p>
        </p:txBody>
      </p:sp>
    </p:spTree>
    <p:extLst>
      <p:ext uri="{BB962C8B-B14F-4D97-AF65-F5344CB8AC3E}">
        <p14:creationId xmlns:p14="http://schemas.microsoft.com/office/powerpoint/2010/main" val="24803780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51</a:t>
            </a:fld>
            <a:endParaRPr lang="en-US" altLang="en-US"/>
          </a:p>
        </p:txBody>
      </p:sp>
    </p:spTree>
    <p:extLst>
      <p:ext uri="{BB962C8B-B14F-4D97-AF65-F5344CB8AC3E}">
        <p14:creationId xmlns:p14="http://schemas.microsoft.com/office/powerpoint/2010/main" val="21398358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52</a:t>
            </a:fld>
            <a:endParaRPr lang="en-US" altLang="en-US"/>
          </a:p>
        </p:txBody>
      </p:sp>
    </p:spTree>
    <p:extLst>
      <p:ext uri="{BB962C8B-B14F-4D97-AF65-F5344CB8AC3E}">
        <p14:creationId xmlns:p14="http://schemas.microsoft.com/office/powerpoint/2010/main" val="3616522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53</a:t>
            </a:fld>
            <a:endParaRPr lang="en-US" altLang="en-US"/>
          </a:p>
        </p:txBody>
      </p:sp>
    </p:spTree>
    <p:extLst>
      <p:ext uri="{BB962C8B-B14F-4D97-AF65-F5344CB8AC3E}">
        <p14:creationId xmlns:p14="http://schemas.microsoft.com/office/powerpoint/2010/main" val="763700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54</a:t>
            </a:fld>
            <a:endParaRPr lang="en-US" altLang="en-US"/>
          </a:p>
        </p:txBody>
      </p:sp>
    </p:spTree>
    <p:extLst>
      <p:ext uri="{BB962C8B-B14F-4D97-AF65-F5344CB8AC3E}">
        <p14:creationId xmlns:p14="http://schemas.microsoft.com/office/powerpoint/2010/main" val="5327403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55</a:t>
            </a:fld>
            <a:endParaRPr lang="en-US" altLang="en-US"/>
          </a:p>
        </p:txBody>
      </p:sp>
    </p:spTree>
    <p:extLst>
      <p:ext uri="{BB962C8B-B14F-4D97-AF65-F5344CB8AC3E}">
        <p14:creationId xmlns:p14="http://schemas.microsoft.com/office/powerpoint/2010/main" val="5710302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56</a:t>
            </a:fld>
            <a:endParaRPr lang="en-US" altLang="en-US"/>
          </a:p>
        </p:txBody>
      </p:sp>
    </p:spTree>
    <p:extLst>
      <p:ext uri="{BB962C8B-B14F-4D97-AF65-F5344CB8AC3E}">
        <p14:creationId xmlns:p14="http://schemas.microsoft.com/office/powerpoint/2010/main" val="35146544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57</a:t>
            </a:fld>
            <a:endParaRPr lang="en-US" altLang="en-US"/>
          </a:p>
        </p:txBody>
      </p:sp>
    </p:spTree>
    <p:extLst>
      <p:ext uri="{BB962C8B-B14F-4D97-AF65-F5344CB8AC3E}">
        <p14:creationId xmlns:p14="http://schemas.microsoft.com/office/powerpoint/2010/main" val="14247372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58</a:t>
            </a:fld>
            <a:endParaRPr lang="en-US" altLang="en-US"/>
          </a:p>
        </p:txBody>
      </p:sp>
    </p:spTree>
    <p:extLst>
      <p:ext uri="{BB962C8B-B14F-4D97-AF65-F5344CB8AC3E}">
        <p14:creationId xmlns:p14="http://schemas.microsoft.com/office/powerpoint/2010/main" val="30158110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59</a:t>
            </a:fld>
            <a:endParaRPr lang="en-US" altLang="en-US"/>
          </a:p>
        </p:txBody>
      </p:sp>
    </p:spTree>
    <p:extLst>
      <p:ext uri="{BB962C8B-B14F-4D97-AF65-F5344CB8AC3E}">
        <p14:creationId xmlns:p14="http://schemas.microsoft.com/office/powerpoint/2010/main" val="575847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6</a:t>
            </a:fld>
            <a:endParaRPr lang="en-US" altLang="en-US"/>
          </a:p>
        </p:txBody>
      </p:sp>
    </p:spTree>
    <p:extLst>
      <p:ext uri="{BB962C8B-B14F-4D97-AF65-F5344CB8AC3E}">
        <p14:creationId xmlns:p14="http://schemas.microsoft.com/office/powerpoint/2010/main" val="28073327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60</a:t>
            </a:fld>
            <a:endParaRPr lang="en-US" altLang="en-US"/>
          </a:p>
        </p:txBody>
      </p:sp>
    </p:spTree>
    <p:extLst>
      <p:ext uri="{BB962C8B-B14F-4D97-AF65-F5344CB8AC3E}">
        <p14:creationId xmlns:p14="http://schemas.microsoft.com/office/powerpoint/2010/main" val="17038221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61</a:t>
            </a:fld>
            <a:endParaRPr lang="en-US" altLang="en-US"/>
          </a:p>
        </p:txBody>
      </p:sp>
    </p:spTree>
    <p:extLst>
      <p:ext uri="{BB962C8B-B14F-4D97-AF65-F5344CB8AC3E}">
        <p14:creationId xmlns:p14="http://schemas.microsoft.com/office/powerpoint/2010/main" val="39970400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62</a:t>
            </a:fld>
            <a:endParaRPr lang="en-US" altLang="en-US"/>
          </a:p>
        </p:txBody>
      </p:sp>
    </p:spTree>
    <p:extLst>
      <p:ext uri="{BB962C8B-B14F-4D97-AF65-F5344CB8AC3E}">
        <p14:creationId xmlns:p14="http://schemas.microsoft.com/office/powerpoint/2010/main" val="40742907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63</a:t>
            </a:fld>
            <a:endParaRPr lang="en-US" altLang="en-US"/>
          </a:p>
        </p:txBody>
      </p:sp>
    </p:spTree>
    <p:extLst>
      <p:ext uri="{BB962C8B-B14F-4D97-AF65-F5344CB8AC3E}">
        <p14:creationId xmlns:p14="http://schemas.microsoft.com/office/powerpoint/2010/main" val="19406317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64</a:t>
            </a:fld>
            <a:endParaRPr lang="en-US" altLang="en-US"/>
          </a:p>
        </p:txBody>
      </p:sp>
    </p:spTree>
    <p:extLst>
      <p:ext uri="{BB962C8B-B14F-4D97-AF65-F5344CB8AC3E}">
        <p14:creationId xmlns:p14="http://schemas.microsoft.com/office/powerpoint/2010/main" val="5515118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65</a:t>
            </a:fld>
            <a:endParaRPr lang="en-US" altLang="en-US"/>
          </a:p>
        </p:txBody>
      </p:sp>
    </p:spTree>
    <p:extLst>
      <p:ext uri="{BB962C8B-B14F-4D97-AF65-F5344CB8AC3E}">
        <p14:creationId xmlns:p14="http://schemas.microsoft.com/office/powerpoint/2010/main" val="10262988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66</a:t>
            </a:fld>
            <a:endParaRPr lang="en-US" altLang="en-US"/>
          </a:p>
        </p:txBody>
      </p:sp>
    </p:spTree>
    <p:extLst>
      <p:ext uri="{BB962C8B-B14F-4D97-AF65-F5344CB8AC3E}">
        <p14:creationId xmlns:p14="http://schemas.microsoft.com/office/powerpoint/2010/main" val="31325676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67</a:t>
            </a:fld>
            <a:endParaRPr lang="en-US" altLang="en-US"/>
          </a:p>
        </p:txBody>
      </p:sp>
    </p:spTree>
    <p:extLst>
      <p:ext uri="{BB962C8B-B14F-4D97-AF65-F5344CB8AC3E}">
        <p14:creationId xmlns:p14="http://schemas.microsoft.com/office/powerpoint/2010/main" val="15488845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68</a:t>
            </a:fld>
            <a:endParaRPr lang="en-US" altLang="en-US"/>
          </a:p>
        </p:txBody>
      </p:sp>
    </p:spTree>
    <p:extLst>
      <p:ext uri="{BB962C8B-B14F-4D97-AF65-F5344CB8AC3E}">
        <p14:creationId xmlns:p14="http://schemas.microsoft.com/office/powerpoint/2010/main" val="291678160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69</a:t>
            </a:fld>
            <a:endParaRPr lang="en-US" altLang="en-US"/>
          </a:p>
        </p:txBody>
      </p:sp>
    </p:spTree>
    <p:extLst>
      <p:ext uri="{BB962C8B-B14F-4D97-AF65-F5344CB8AC3E}">
        <p14:creationId xmlns:p14="http://schemas.microsoft.com/office/powerpoint/2010/main" val="3189496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7</a:t>
            </a:fld>
            <a:endParaRPr lang="en-US" altLang="en-US"/>
          </a:p>
        </p:txBody>
      </p:sp>
    </p:spTree>
    <p:extLst>
      <p:ext uri="{BB962C8B-B14F-4D97-AF65-F5344CB8AC3E}">
        <p14:creationId xmlns:p14="http://schemas.microsoft.com/office/powerpoint/2010/main" val="30831088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70</a:t>
            </a:fld>
            <a:endParaRPr lang="en-US" altLang="en-US"/>
          </a:p>
        </p:txBody>
      </p:sp>
    </p:spTree>
    <p:extLst>
      <p:ext uri="{BB962C8B-B14F-4D97-AF65-F5344CB8AC3E}">
        <p14:creationId xmlns:p14="http://schemas.microsoft.com/office/powerpoint/2010/main" val="35309979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71</a:t>
            </a:fld>
            <a:endParaRPr lang="en-US" altLang="en-US"/>
          </a:p>
        </p:txBody>
      </p:sp>
    </p:spTree>
    <p:extLst>
      <p:ext uri="{BB962C8B-B14F-4D97-AF65-F5344CB8AC3E}">
        <p14:creationId xmlns:p14="http://schemas.microsoft.com/office/powerpoint/2010/main" val="14283315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72</a:t>
            </a:fld>
            <a:endParaRPr lang="en-US" altLang="en-US"/>
          </a:p>
        </p:txBody>
      </p:sp>
    </p:spTree>
    <p:extLst>
      <p:ext uri="{BB962C8B-B14F-4D97-AF65-F5344CB8AC3E}">
        <p14:creationId xmlns:p14="http://schemas.microsoft.com/office/powerpoint/2010/main" val="32632792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73</a:t>
            </a:fld>
            <a:endParaRPr lang="en-US" altLang="en-US"/>
          </a:p>
        </p:txBody>
      </p:sp>
    </p:spTree>
    <p:extLst>
      <p:ext uri="{BB962C8B-B14F-4D97-AF65-F5344CB8AC3E}">
        <p14:creationId xmlns:p14="http://schemas.microsoft.com/office/powerpoint/2010/main" val="28411797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74</a:t>
            </a:fld>
            <a:endParaRPr lang="en-US" altLang="en-US"/>
          </a:p>
        </p:txBody>
      </p:sp>
    </p:spTree>
    <p:extLst>
      <p:ext uri="{BB962C8B-B14F-4D97-AF65-F5344CB8AC3E}">
        <p14:creationId xmlns:p14="http://schemas.microsoft.com/office/powerpoint/2010/main" val="67464379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75</a:t>
            </a:fld>
            <a:endParaRPr lang="en-US" altLang="en-US"/>
          </a:p>
        </p:txBody>
      </p:sp>
    </p:spTree>
    <p:extLst>
      <p:ext uri="{BB962C8B-B14F-4D97-AF65-F5344CB8AC3E}">
        <p14:creationId xmlns:p14="http://schemas.microsoft.com/office/powerpoint/2010/main" val="232544799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76</a:t>
            </a:fld>
            <a:endParaRPr lang="en-US" altLang="en-US"/>
          </a:p>
        </p:txBody>
      </p:sp>
    </p:spTree>
    <p:extLst>
      <p:ext uri="{BB962C8B-B14F-4D97-AF65-F5344CB8AC3E}">
        <p14:creationId xmlns:p14="http://schemas.microsoft.com/office/powerpoint/2010/main" val="138329052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77</a:t>
            </a:fld>
            <a:endParaRPr lang="en-US" altLang="en-US"/>
          </a:p>
        </p:txBody>
      </p:sp>
    </p:spTree>
    <p:extLst>
      <p:ext uri="{BB962C8B-B14F-4D97-AF65-F5344CB8AC3E}">
        <p14:creationId xmlns:p14="http://schemas.microsoft.com/office/powerpoint/2010/main" val="361157815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78</a:t>
            </a:fld>
            <a:endParaRPr lang="en-US" altLang="en-US"/>
          </a:p>
        </p:txBody>
      </p:sp>
    </p:spTree>
    <p:extLst>
      <p:ext uri="{BB962C8B-B14F-4D97-AF65-F5344CB8AC3E}">
        <p14:creationId xmlns:p14="http://schemas.microsoft.com/office/powerpoint/2010/main" val="190446647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79</a:t>
            </a:fld>
            <a:endParaRPr lang="en-US" altLang="en-US"/>
          </a:p>
        </p:txBody>
      </p:sp>
    </p:spTree>
    <p:extLst>
      <p:ext uri="{BB962C8B-B14F-4D97-AF65-F5344CB8AC3E}">
        <p14:creationId xmlns:p14="http://schemas.microsoft.com/office/powerpoint/2010/main" val="1340195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8</a:t>
            </a:fld>
            <a:endParaRPr lang="en-US" altLang="en-US"/>
          </a:p>
        </p:txBody>
      </p:sp>
    </p:spTree>
    <p:extLst>
      <p:ext uri="{BB962C8B-B14F-4D97-AF65-F5344CB8AC3E}">
        <p14:creationId xmlns:p14="http://schemas.microsoft.com/office/powerpoint/2010/main" val="1524853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1A797-F4A3-43AD-B6EA-26FE66A1AC30}" type="slidenum">
              <a:rPr lang="en-US" altLang="en-US" smtClean="0"/>
              <a:pPr/>
              <a:t>9</a:t>
            </a:fld>
            <a:endParaRPr lang="en-US" altLang="en-US"/>
          </a:p>
        </p:txBody>
      </p:sp>
    </p:spTree>
    <p:extLst>
      <p:ext uri="{BB962C8B-B14F-4D97-AF65-F5344CB8AC3E}">
        <p14:creationId xmlns:p14="http://schemas.microsoft.com/office/powerpoint/2010/main" val="530809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982913"/>
            <a:ext cx="10102850" cy="20574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5440363"/>
            <a:ext cx="8321675" cy="24542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0D638F8-FC73-45EA-841B-1F474A4385CC}" type="datetime1">
              <a:rPr lang="en-US" altLang="en-US"/>
              <a:pPr/>
              <a:t>10/17/2015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D7C8DCC-5FAF-4CFF-99CD-D3B29551D06F}" type="slidenum">
              <a:rPr lang="en-US" altLang="en-US"/>
              <a:pPr/>
              <a:t>‹#›</a:t>
            </a:fld>
            <a:endParaRPr lang="en-US" altLang="en-US"/>
          </a:p>
        </p:txBody>
      </p:sp>
    </p:spTree>
    <p:extLst>
      <p:ext uri="{BB962C8B-B14F-4D97-AF65-F5344CB8AC3E}">
        <p14:creationId xmlns:p14="http://schemas.microsoft.com/office/powerpoint/2010/main" val="103324797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0F80883-56DD-4E41-96E7-6F9230728C16}" type="datetime1">
              <a:rPr lang="en-US" altLang="en-US"/>
              <a:pPr/>
              <a:t>10/17/2015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D062592-0D22-4F2B-A21C-8458D6964BB9}" type="slidenum">
              <a:rPr lang="en-US" altLang="en-US"/>
              <a:pPr/>
              <a:t>‹#›</a:t>
            </a:fld>
            <a:endParaRPr lang="en-US" altLang="en-US"/>
          </a:p>
        </p:txBody>
      </p:sp>
    </p:spTree>
    <p:extLst>
      <p:ext uri="{BB962C8B-B14F-4D97-AF65-F5344CB8AC3E}">
        <p14:creationId xmlns:p14="http://schemas.microsoft.com/office/powerpoint/2010/main" val="363776839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69313" y="854075"/>
            <a:ext cx="2525712" cy="7680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175" y="854075"/>
            <a:ext cx="7424738" cy="7680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EF6B404-9D23-4873-8C23-6DFB8577B3B0}" type="datetime1">
              <a:rPr lang="en-US" altLang="en-US"/>
              <a:pPr/>
              <a:t>10/17/2015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247C304-7B6B-4F01-9948-5B267E126631}" type="slidenum">
              <a:rPr lang="en-US" altLang="en-US"/>
              <a:pPr/>
              <a:t>‹#›</a:t>
            </a:fld>
            <a:endParaRPr lang="en-US" altLang="en-US"/>
          </a:p>
        </p:txBody>
      </p:sp>
    </p:spTree>
    <p:extLst>
      <p:ext uri="{BB962C8B-B14F-4D97-AF65-F5344CB8AC3E}">
        <p14:creationId xmlns:p14="http://schemas.microsoft.com/office/powerpoint/2010/main" val="109522626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892175" y="854075"/>
            <a:ext cx="10102850" cy="16002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892175" y="2773363"/>
            <a:ext cx="10102850" cy="5761037"/>
          </a:xfrm>
        </p:spPr>
        <p:txBody>
          <a:bodyPr/>
          <a:lstStyle/>
          <a:p>
            <a:endParaRPr lang="en-US"/>
          </a:p>
        </p:txBody>
      </p:sp>
      <p:sp>
        <p:nvSpPr>
          <p:cNvPr id="4" name="Date Placeholder 3"/>
          <p:cNvSpPr>
            <a:spLocks noGrp="1"/>
          </p:cNvSpPr>
          <p:nvPr>
            <p:ph type="dt" sz="half" idx="10"/>
          </p:nvPr>
        </p:nvSpPr>
        <p:spPr>
          <a:xfrm>
            <a:off x="892175" y="8747125"/>
            <a:ext cx="2476500" cy="641350"/>
          </a:xfrm>
        </p:spPr>
        <p:txBody>
          <a:bodyPr/>
          <a:lstStyle>
            <a:lvl1pPr>
              <a:defRPr/>
            </a:lvl1pPr>
          </a:lstStyle>
          <a:p>
            <a:fld id="{16395AD2-A8D4-4DF2-B871-1462B43764E4}" type="datetime1">
              <a:rPr lang="en-US" altLang="en-US"/>
              <a:pPr/>
              <a:t>10/17/2015</a:t>
            </a:fld>
            <a:endParaRPr lang="en-US" altLang="en-US"/>
          </a:p>
        </p:txBody>
      </p:sp>
      <p:sp>
        <p:nvSpPr>
          <p:cNvPr id="5" name="Footer Placeholder 4"/>
          <p:cNvSpPr>
            <a:spLocks noGrp="1"/>
          </p:cNvSpPr>
          <p:nvPr>
            <p:ph type="ftr" sz="quarter" idx="11"/>
          </p:nvPr>
        </p:nvSpPr>
        <p:spPr>
          <a:xfrm>
            <a:off x="4060825" y="8747125"/>
            <a:ext cx="3765550" cy="64135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8518525" y="8747125"/>
            <a:ext cx="2476500" cy="641350"/>
          </a:xfrm>
        </p:spPr>
        <p:txBody>
          <a:bodyPr/>
          <a:lstStyle>
            <a:lvl1pPr>
              <a:defRPr/>
            </a:lvl1pPr>
          </a:lstStyle>
          <a:p>
            <a:fld id="{94DF9EB4-6AA4-4EAC-B3A3-54AECAB6B222}" type="slidenum">
              <a:rPr lang="en-US" altLang="en-US"/>
              <a:pPr/>
              <a:t>‹#›</a:t>
            </a:fld>
            <a:endParaRPr lang="en-US" altLang="en-US"/>
          </a:p>
        </p:txBody>
      </p:sp>
    </p:spTree>
    <p:extLst>
      <p:ext uri="{BB962C8B-B14F-4D97-AF65-F5344CB8AC3E}">
        <p14:creationId xmlns:p14="http://schemas.microsoft.com/office/powerpoint/2010/main" val="161190003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92175" y="854075"/>
            <a:ext cx="10102850" cy="1600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92175" y="2773363"/>
            <a:ext cx="10102850" cy="5761037"/>
          </a:xfrm>
        </p:spPr>
        <p:txBody>
          <a:bodyPr/>
          <a:lstStyle/>
          <a:p>
            <a:endParaRPr lang="en-US"/>
          </a:p>
        </p:txBody>
      </p:sp>
      <p:sp>
        <p:nvSpPr>
          <p:cNvPr id="4" name="Date Placeholder 3"/>
          <p:cNvSpPr>
            <a:spLocks noGrp="1"/>
          </p:cNvSpPr>
          <p:nvPr>
            <p:ph type="dt" sz="half" idx="10"/>
          </p:nvPr>
        </p:nvSpPr>
        <p:spPr>
          <a:xfrm>
            <a:off x="892175" y="8747125"/>
            <a:ext cx="2476500" cy="641350"/>
          </a:xfrm>
        </p:spPr>
        <p:txBody>
          <a:bodyPr/>
          <a:lstStyle>
            <a:lvl1pPr>
              <a:defRPr/>
            </a:lvl1pPr>
          </a:lstStyle>
          <a:p>
            <a:fld id="{20D0466B-CB7D-4C4D-B825-8FD064B2298F}" type="datetime1">
              <a:rPr lang="en-US" altLang="en-US"/>
              <a:pPr/>
              <a:t>10/17/2015</a:t>
            </a:fld>
            <a:endParaRPr lang="en-US" altLang="en-US"/>
          </a:p>
        </p:txBody>
      </p:sp>
      <p:sp>
        <p:nvSpPr>
          <p:cNvPr id="5" name="Footer Placeholder 4"/>
          <p:cNvSpPr>
            <a:spLocks noGrp="1"/>
          </p:cNvSpPr>
          <p:nvPr>
            <p:ph type="ftr" sz="quarter" idx="11"/>
          </p:nvPr>
        </p:nvSpPr>
        <p:spPr>
          <a:xfrm>
            <a:off x="4060825" y="8747125"/>
            <a:ext cx="3765550" cy="64135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8518525" y="8747125"/>
            <a:ext cx="2476500" cy="641350"/>
          </a:xfrm>
        </p:spPr>
        <p:txBody>
          <a:bodyPr/>
          <a:lstStyle>
            <a:lvl1pPr>
              <a:defRPr/>
            </a:lvl1pPr>
          </a:lstStyle>
          <a:p>
            <a:fld id="{8D0570CE-4181-4E32-A29C-32B4A0504181}" type="slidenum">
              <a:rPr lang="en-US" altLang="en-US"/>
              <a:pPr/>
              <a:t>‹#›</a:t>
            </a:fld>
            <a:endParaRPr lang="en-US" altLang="en-US"/>
          </a:p>
        </p:txBody>
      </p:sp>
    </p:spTree>
    <p:extLst>
      <p:ext uri="{BB962C8B-B14F-4D97-AF65-F5344CB8AC3E}">
        <p14:creationId xmlns:p14="http://schemas.microsoft.com/office/powerpoint/2010/main" val="199563934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6EB9F27-FE2C-4F79-9D9A-87B0DAAD5DA8}" type="datetime1">
              <a:rPr lang="en-US" altLang="en-US"/>
              <a:pPr/>
              <a:t>10/17/2015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1D3F365-D908-441D-9D51-0480D03FBC5D}" type="slidenum">
              <a:rPr lang="en-US" altLang="en-US"/>
              <a:pPr/>
              <a:t>‹#›</a:t>
            </a:fld>
            <a:endParaRPr lang="en-US" altLang="en-US"/>
          </a:p>
        </p:txBody>
      </p:sp>
    </p:spTree>
    <p:extLst>
      <p:ext uri="{BB962C8B-B14F-4D97-AF65-F5344CB8AC3E}">
        <p14:creationId xmlns:p14="http://schemas.microsoft.com/office/powerpoint/2010/main" val="70051879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6169025"/>
            <a:ext cx="10102850" cy="19081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4068763"/>
            <a:ext cx="10102850" cy="210026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0D6DF43-43AA-4291-8398-E22749400DD7}" type="datetime1">
              <a:rPr lang="en-US" altLang="en-US"/>
              <a:pPr/>
              <a:t>10/17/2015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7DE9605-8511-4885-BC4A-467978AA4843}" type="slidenum">
              <a:rPr lang="en-US" altLang="en-US"/>
              <a:pPr/>
              <a:t>‹#›</a:t>
            </a:fld>
            <a:endParaRPr lang="en-US" altLang="en-US"/>
          </a:p>
        </p:txBody>
      </p:sp>
    </p:spTree>
    <p:extLst>
      <p:ext uri="{BB962C8B-B14F-4D97-AF65-F5344CB8AC3E}">
        <p14:creationId xmlns:p14="http://schemas.microsoft.com/office/powerpoint/2010/main" val="39045366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175" y="2773363"/>
            <a:ext cx="4975225" cy="5761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19800" y="2773363"/>
            <a:ext cx="4975225" cy="5761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636C2FF-599D-4325-835D-483689E641AE}" type="datetime1">
              <a:rPr lang="en-US" altLang="en-US"/>
              <a:pPr/>
              <a:t>10/17/2015</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BA675F1-12BC-4C84-964A-C0861921ED4B}" type="slidenum">
              <a:rPr lang="en-US" altLang="en-US"/>
              <a:pPr/>
              <a:t>‹#›</a:t>
            </a:fld>
            <a:endParaRPr lang="en-US" altLang="en-US"/>
          </a:p>
        </p:txBody>
      </p:sp>
    </p:spTree>
    <p:extLst>
      <p:ext uri="{BB962C8B-B14F-4D97-AF65-F5344CB8AC3E}">
        <p14:creationId xmlns:p14="http://schemas.microsoft.com/office/powerpoint/2010/main" val="389619567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384175"/>
            <a:ext cx="10699750" cy="1600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2149475"/>
            <a:ext cx="5253038" cy="895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3044825"/>
            <a:ext cx="5253038" cy="5532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2149475"/>
            <a:ext cx="5254625" cy="895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3044825"/>
            <a:ext cx="5254625" cy="5532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24B1C28D-2B62-4688-B569-B9B5588CF2CA}" type="datetime1">
              <a:rPr lang="en-US" altLang="en-US"/>
              <a:pPr/>
              <a:t>10/17/2015</a:t>
            </a:fld>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D3F909E7-A8DB-40E1-A90C-6E1D75E91C60}" type="slidenum">
              <a:rPr lang="en-US" altLang="en-US"/>
              <a:pPr/>
              <a:t>‹#›</a:t>
            </a:fld>
            <a:endParaRPr lang="en-US" altLang="en-US"/>
          </a:p>
        </p:txBody>
      </p:sp>
    </p:spTree>
    <p:extLst>
      <p:ext uri="{BB962C8B-B14F-4D97-AF65-F5344CB8AC3E}">
        <p14:creationId xmlns:p14="http://schemas.microsoft.com/office/powerpoint/2010/main" val="130382901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D66F6B4-ACEF-44F7-9AA4-57BF0CDFD1F6}" type="datetime1">
              <a:rPr lang="en-US" altLang="en-US"/>
              <a:pPr/>
              <a:t>10/17/2015</a:t>
            </a:fld>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18E8C41-4C53-43DA-A68B-94E39E4EE220}" type="slidenum">
              <a:rPr lang="en-US" altLang="en-US"/>
              <a:pPr/>
              <a:t>‹#›</a:t>
            </a:fld>
            <a:endParaRPr lang="en-US" altLang="en-US"/>
          </a:p>
        </p:txBody>
      </p:sp>
    </p:spTree>
    <p:extLst>
      <p:ext uri="{BB962C8B-B14F-4D97-AF65-F5344CB8AC3E}">
        <p14:creationId xmlns:p14="http://schemas.microsoft.com/office/powerpoint/2010/main" val="423477999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6EB0AB4-8D3A-4464-9209-C4EBEF4EE8C9}" type="datetime1">
              <a:rPr lang="en-US" altLang="en-US"/>
              <a:pPr/>
              <a:t>10/17/2015</a:t>
            </a:fld>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11402D09-6492-4F74-94F1-6142942F822D}" type="slidenum">
              <a:rPr lang="en-US" altLang="en-US"/>
              <a:pPr/>
              <a:t>‹#›</a:t>
            </a:fld>
            <a:endParaRPr lang="en-US" altLang="en-US"/>
          </a:p>
        </p:txBody>
      </p:sp>
    </p:spTree>
    <p:extLst>
      <p:ext uri="{BB962C8B-B14F-4D97-AF65-F5344CB8AC3E}">
        <p14:creationId xmlns:p14="http://schemas.microsoft.com/office/powerpoint/2010/main" val="71855587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382588"/>
            <a:ext cx="3911600" cy="16271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382588"/>
            <a:ext cx="6645275" cy="8194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2009775"/>
            <a:ext cx="3911600" cy="6567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A13EAF8-0B13-45CF-BBC1-35C0C2426BAB}" type="datetime1">
              <a:rPr lang="en-US" altLang="en-US"/>
              <a:pPr/>
              <a:t>10/17/2015</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F660EAC-E7B0-42A9-BA6C-F1DEE6DB4CAC}" type="slidenum">
              <a:rPr lang="en-US" altLang="en-US"/>
              <a:pPr/>
              <a:t>‹#›</a:t>
            </a:fld>
            <a:endParaRPr lang="en-US" altLang="en-US"/>
          </a:p>
        </p:txBody>
      </p:sp>
    </p:spTree>
    <p:extLst>
      <p:ext uri="{BB962C8B-B14F-4D97-AF65-F5344CB8AC3E}">
        <p14:creationId xmlns:p14="http://schemas.microsoft.com/office/powerpoint/2010/main" val="178690839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6721475"/>
            <a:ext cx="7132638" cy="79216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857250"/>
            <a:ext cx="7132638" cy="57610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30450" y="7513638"/>
            <a:ext cx="7132638" cy="1127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E319D71-3879-4FE9-AFBD-AD78CFA0854D}" type="datetime1">
              <a:rPr lang="en-US" altLang="en-US"/>
              <a:pPr/>
              <a:t>10/17/2015</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BCC8DD5-516D-46C5-A235-49B7341C37DD}" type="slidenum">
              <a:rPr lang="en-US" altLang="en-US"/>
              <a:pPr/>
              <a:t>‹#›</a:t>
            </a:fld>
            <a:endParaRPr lang="en-US" altLang="en-US"/>
          </a:p>
        </p:txBody>
      </p:sp>
    </p:spTree>
    <p:extLst>
      <p:ext uri="{BB962C8B-B14F-4D97-AF65-F5344CB8AC3E}">
        <p14:creationId xmlns:p14="http://schemas.microsoft.com/office/powerpoint/2010/main" val="301294348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92175" y="854075"/>
            <a:ext cx="1010285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2786" tIns="61393" rIns="122786" bIns="61393"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92175" y="2773363"/>
            <a:ext cx="10102850"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2786" tIns="61393" rIns="122786" bIns="6139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92175" y="8747125"/>
            <a:ext cx="2476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2786" tIns="61393" rIns="122786" bIns="61393" numCol="1" anchor="t" anchorCtr="0" compatLnSpc="1">
            <a:prstTxWarp prst="textNoShape">
              <a:avLst/>
            </a:prstTxWarp>
          </a:bodyPr>
          <a:lstStyle>
            <a:lvl1pPr defTabSz="1227138">
              <a:defRPr sz="1900"/>
            </a:lvl1pPr>
          </a:lstStyle>
          <a:p>
            <a:fld id="{5FEB9475-9BC5-4987-9F91-0BC0D0606BC9}" type="datetime1">
              <a:rPr lang="en-US" altLang="en-US"/>
              <a:pPr/>
              <a:t>10/17/2015</a:t>
            </a:fld>
            <a:endParaRPr lang="en-US" altLang="en-US"/>
          </a:p>
        </p:txBody>
      </p:sp>
      <p:sp>
        <p:nvSpPr>
          <p:cNvPr id="1029" name="Rectangle 5"/>
          <p:cNvSpPr>
            <a:spLocks noGrp="1" noChangeArrowheads="1"/>
          </p:cNvSpPr>
          <p:nvPr>
            <p:ph type="ftr" sz="quarter" idx="3"/>
          </p:nvPr>
        </p:nvSpPr>
        <p:spPr bwMode="auto">
          <a:xfrm>
            <a:off x="4060825" y="8747125"/>
            <a:ext cx="3765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2786" tIns="61393" rIns="122786" bIns="61393" numCol="1" anchor="t" anchorCtr="0" compatLnSpc="1">
            <a:prstTxWarp prst="textNoShape">
              <a:avLst/>
            </a:prstTxWarp>
          </a:bodyPr>
          <a:lstStyle>
            <a:lvl1pPr algn="ctr" defTabSz="1227138">
              <a:defRPr sz="1900"/>
            </a:lvl1pPr>
          </a:lstStyle>
          <a:p>
            <a:endParaRPr lang="en-US" altLang="en-US"/>
          </a:p>
        </p:txBody>
      </p:sp>
      <p:sp>
        <p:nvSpPr>
          <p:cNvPr id="1030" name="Rectangle 6"/>
          <p:cNvSpPr>
            <a:spLocks noGrp="1" noChangeArrowheads="1"/>
          </p:cNvSpPr>
          <p:nvPr>
            <p:ph type="sldNum" sz="quarter" idx="4"/>
          </p:nvPr>
        </p:nvSpPr>
        <p:spPr bwMode="auto">
          <a:xfrm>
            <a:off x="8518525" y="8747125"/>
            <a:ext cx="2476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2786" tIns="61393" rIns="122786" bIns="61393" numCol="1" anchor="t" anchorCtr="0" compatLnSpc="1">
            <a:prstTxWarp prst="textNoShape">
              <a:avLst/>
            </a:prstTxWarp>
          </a:bodyPr>
          <a:lstStyle>
            <a:lvl1pPr algn="r" defTabSz="1227138">
              <a:defRPr sz="1900"/>
            </a:lvl1pPr>
          </a:lstStyle>
          <a:p>
            <a:fld id="{DBD1F697-539B-41D3-99DD-0FAB39EDAB1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hf hdr="0" ftr="0"/>
  <p:txStyles>
    <p:titleStyle>
      <a:lvl1pPr algn="ctr" defTabSz="1227138" rtl="0" fontAlgn="base">
        <a:spcBef>
          <a:spcPct val="0"/>
        </a:spcBef>
        <a:spcAft>
          <a:spcPct val="0"/>
        </a:spcAft>
        <a:defRPr sz="5900">
          <a:solidFill>
            <a:schemeClr val="tx2"/>
          </a:solidFill>
          <a:latin typeface="+mj-lt"/>
          <a:ea typeface="+mj-ea"/>
          <a:cs typeface="+mj-cs"/>
        </a:defRPr>
      </a:lvl1pPr>
      <a:lvl2pPr algn="ctr" defTabSz="1227138" rtl="0" fontAlgn="base">
        <a:spcBef>
          <a:spcPct val="0"/>
        </a:spcBef>
        <a:spcAft>
          <a:spcPct val="0"/>
        </a:spcAft>
        <a:defRPr sz="5900">
          <a:solidFill>
            <a:schemeClr val="tx2"/>
          </a:solidFill>
          <a:latin typeface="Times New Roman" pitchFamily="18" charset="0"/>
        </a:defRPr>
      </a:lvl2pPr>
      <a:lvl3pPr algn="ctr" defTabSz="1227138" rtl="0" fontAlgn="base">
        <a:spcBef>
          <a:spcPct val="0"/>
        </a:spcBef>
        <a:spcAft>
          <a:spcPct val="0"/>
        </a:spcAft>
        <a:defRPr sz="5900">
          <a:solidFill>
            <a:schemeClr val="tx2"/>
          </a:solidFill>
          <a:latin typeface="Times New Roman" pitchFamily="18" charset="0"/>
        </a:defRPr>
      </a:lvl3pPr>
      <a:lvl4pPr algn="ctr" defTabSz="1227138" rtl="0" fontAlgn="base">
        <a:spcBef>
          <a:spcPct val="0"/>
        </a:spcBef>
        <a:spcAft>
          <a:spcPct val="0"/>
        </a:spcAft>
        <a:defRPr sz="5900">
          <a:solidFill>
            <a:schemeClr val="tx2"/>
          </a:solidFill>
          <a:latin typeface="Times New Roman" pitchFamily="18" charset="0"/>
        </a:defRPr>
      </a:lvl4pPr>
      <a:lvl5pPr algn="ctr" defTabSz="1227138" rtl="0" fontAlgn="base">
        <a:spcBef>
          <a:spcPct val="0"/>
        </a:spcBef>
        <a:spcAft>
          <a:spcPct val="0"/>
        </a:spcAft>
        <a:defRPr sz="5900">
          <a:solidFill>
            <a:schemeClr val="tx2"/>
          </a:solidFill>
          <a:latin typeface="Times New Roman" pitchFamily="18" charset="0"/>
        </a:defRPr>
      </a:lvl5pPr>
      <a:lvl6pPr marL="457200" algn="ctr" defTabSz="1227138" rtl="0" fontAlgn="base">
        <a:spcBef>
          <a:spcPct val="0"/>
        </a:spcBef>
        <a:spcAft>
          <a:spcPct val="0"/>
        </a:spcAft>
        <a:defRPr sz="5900">
          <a:solidFill>
            <a:schemeClr val="tx2"/>
          </a:solidFill>
          <a:latin typeface="Times New Roman" pitchFamily="18" charset="0"/>
        </a:defRPr>
      </a:lvl6pPr>
      <a:lvl7pPr marL="914400" algn="ctr" defTabSz="1227138" rtl="0" fontAlgn="base">
        <a:spcBef>
          <a:spcPct val="0"/>
        </a:spcBef>
        <a:spcAft>
          <a:spcPct val="0"/>
        </a:spcAft>
        <a:defRPr sz="5900">
          <a:solidFill>
            <a:schemeClr val="tx2"/>
          </a:solidFill>
          <a:latin typeface="Times New Roman" pitchFamily="18" charset="0"/>
        </a:defRPr>
      </a:lvl7pPr>
      <a:lvl8pPr marL="1371600" algn="ctr" defTabSz="1227138" rtl="0" fontAlgn="base">
        <a:spcBef>
          <a:spcPct val="0"/>
        </a:spcBef>
        <a:spcAft>
          <a:spcPct val="0"/>
        </a:spcAft>
        <a:defRPr sz="5900">
          <a:solidFill>
            <a:schemeClr val="tx2"/>
          </a:solidFill>
          <a:latin typeface="Times New Roman" pitchFamily="18" charset="0"/>
        </a:defRPr>
      </a:lvl8pPr>
      <a:lvl9pPr marL="1828800" algn="ctr" defTabSz="1227138" rtl="0" fontAlgn="base">
        <a:spcBef>
          <a:spcPct val="0"/>
        </a:spcBef>
        <a:spcAft>
          <a:spcPct val="0"/>
        </a:spcAft>
        <a:defRPr sz="5900">
          <a:solidFill>
            <a:schemeClr val="tx2"/>
          </a:solidFill>
          <a:latin typeface="Times New Roman" pitchFamily="18" charset="0"/>
        </a:defRPr>
      </a:lvl9pPr>
    </p:titleStyle>
    <p:bodyStyle>
      <a:lvl1pPr marL="460375" indent="-460375" algn="l" defTabSz="1227138" rtl="0" fontAlgn="base">
        <a:spcBef>
          <a:spcPct val="20000"/>
        </a:spcBef>
        <a:spcAft>
          <a:spcPct val="0"/>
        </a:spcAft>
        <a:buChar char="•"/>
        <a:defRPr sz="4300">
          <a:solidFill>
            <a:schemeClr val="tx1"/>
          </a:solidFill>
          <a:latin typeface="+mn-lt"/>
          <a:ea typeface="+mn-ea"/>
          <a:cs typeface="+mn-cs"/>
        </a:defRPr>
      </a:lvl1pPr>
      <a:lvl2pPr marL="996950" indent="-382588" algn="l" defTabSz="1227138" rtl="0" fontAlgn="base">
        <a:spcBef>
          <a:spcPct val="20000"/>
        </a:spcBef>
        <a:spcAft>
          <a:spcPct val="0"/>
        </a:spcAft>
        <a:buChar char="–"/>
        <a:defRPr sz="3800">
          <a:solidFill>
            <a:schemeClr val="tx1"/>
          </a:solidFill>
          <a:latin typeface="+mn-lt"/>
        </a:defRPr>
      </a:lvl2pPr>
      <a:lvl3pPr marL="1535113" indent="-307975" algn="l" defTabSz="1227138" rtl="0" fontAlgn="base">
        <a:spcBef>
          <a:spcPct val="20000"/>
        </a:spcBef>
        <a:spcAft>
          <a:spcPct val="0"/>
        </a:spcAft>
        <a:buChar char="•"/>
        <a:defRPr sz="3200">
          <a:solidFill>
            <a:schemeClr val="tx1"/>
          </a:solidFill>
          <a:latin typeface="+mn-lt"/>
        </a:defRPr>
      </a:lvl3pPr>
      <a:lvl4pPr marL="2149475" indent="-307975" algn="l" defTabSz="1227138" rtl="0" fontAlgn="base">
        <a:spcBef>
          <a:spcPct val="20000"/>
        </a:spcBef>
        <a:spcAft>
          <a:spcPct val="0"/>
        </a:spcAft>
        <a:buChar char="–"/>
        <a:defRPr sz="2700">
          <a:solidFill>
            <a:schemeClr val="tx1"/>
          </a:solidFill>
          <a:latin typeface="+mn-lt"/>
        </a:defRPr>
      </a:lvl4pPr>
      <a:lvl5pPr marL="2762250" indent="-306388" algn="l" defTabSz="1227138" rtl="0" fontAlgn="base">
        <a:spcBef>
          <a:spcPct val="20000"/>
        </a:spcBef>
        <a:spcAft>
          <a:spcPct val="0"/>
        </a:spcAft>
        <a:buChar char="»"/>
        <a:defRPr sz="2700">
          <a:solidFill>
            <a:schemeClr val="tx1"/>
          </a:solidFill>
          <a:latin typeface="+mn-lt"/>
        </a:defRPr>
      </a:lvl5pPr>
      <a:lvl6pPr marL="3219450" indent="-306388" algn="l" defTabSz="1227138" rtl="0" fontAlgn="base">
        <a:spcBef>
          <a:spcPct val="20000"/>
        </a:spcBef>
        <a:spcAft>
          <a:spcPct val="0"/>
        </a:spcAft>
        <a:buChar char="»"/>
        <a:defRPr sz="2700">
          <a:solidFill>
            <a:schemeClr val="tx1"/>
          </a:solidFill>
          <a:latin typeface="+mn-lt"/>
        </a:defRPr>
      </a:lvl6pPr>
      <a:lvl7pPr marL="3676650" indent="-306388" algn="l" defTabSz="1227138" rtl="0" fontAlgn="base">
        <a:spcBef>
          <a:spcPct val="20000"/>
        </a:spcBef>
        <a:spcAft>
          <a:spcPct val="0"/>
        </a:spcAft>
        <a:buChar char="»"/>
        <a:defRPr sz="2700">
          <a:solidFill>
            <a:schemeClr val="tx1"/>
          </a:solidFill>
          <a:latin typeface="+mn-lt"/>
        </a:defRPr>
      </a:lvl7pPr>
      <a:lvl8pPr marL="4133850" indent="-306388" algn="l" defTabSz="1227138" rtl="0" fontAlgn="base">
        <a:spcBef>
          <a:spcPct val="20000"/>
        </a:spcBef>
        <a:spcAft>
          <a:spcPct val="0"/>
        </a:spcAft>
        <a:buChar char="»"/>
        <a:defRPr sz="2700">
          <a:solidFill>
            <a:schemeClr val="tx1"/>
          </a:solidFill>
          <a:latin typeface="+mn-lt"/>
        </a:defRPr>
      </a:lvl8pPr>
      <a:lvl9pPr marL="4591050" indent="-306388" algn="l" defTabSz="1227138" rtl="0" fontAlgn="base">
        <a:spcBef>
          <a:spcPct val="20000"/>
        </a:spcBef>
        <a:spcAft>
          <a:spcPct val="0"/>
        </a:spcAft>
        <a:buChar char="»"/>
        <a:defRPr sz="2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file:///I:\2006%2009%2002%20Iviewit%20Site\CompanyDocs\rico\FEDERAL%20COMPLAINT\Proskauer%20Family%20Crime%20Chart%20for%20Federal%20Complaint\godfather.wma"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8.vml"/><Relationship Id="rId5" Type="http://schemas.openxmlformats.org/officeDocument/2006/relationships/image" Target="../media/image9.w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hyperlink" Target="file:///E:\2004%2004%2029Iviewit%20Patents\Patents\Proskauer%20Crime%20Family%20Chart\EVIDENCE\Rubenstein\2002%2011%2020%20Ken%20Rubenstein.pdf"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hyperlink" Target="file:///E:\2004%2004%2029Iviewit%20Patents\Patents\Proskauer%20Crime%20Family%20Chart\EVIDENCE\Rubenstein\Rubenstein%20court%20order%20to%20dep%201.pdf" TargetMode="External"/><Relationship Id="rId13" Type="http://schemas.openxmlformats.org/officeDocument/2006/relationships/oleObject" Target="../embeddings/oleObject10.bin"/><Relationship Id="rId3" Type="http://schemas.openxmlformats.org/officeDocument/2006/relationships/notesSlide" Target="../notesSlides/notesSlide12.xml"/><Relationship Id="rId7" Type="http://schemas.openxmlformats.org/officeDocument/2006/relationships/hyperlink" Target="file:///E:\2004%2004%2029Iviewit%20Patents\Patents\Proskauer%20Crime%20Family%20Chart\EVIDENCE\Rubenstein\Proskauer%20Patent%20Bills.pdf" TargetMode="External"/><Relationship Id="rId12" Type="http://schemas.openxmlformats.org/officeDocument/2006/relationships/image" Target="../media/image10.wmf"/><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hyperlink" Target="file:///E:\2004%2004%2029Iviewit%20Patents\Patents\Proskauer%20Crime%20Family%20Chart\EVIDENCE\Rubenstein\Rubenstein%20Rebuttal%20Final%202%20_Part%201.PDF" TargetMode="External"/><Relationship Id="rId11" Type="http://schemas.openxmlformats.org/officeDocument/2006/relationships/oleObject" Target="../embeddings/oleObject9.bin"/><Relationship Id="rId5" Type="http://schemas.openxmlformats.org/officeDocument/2006/relationships/hyperlink" Target="file:///E:\2004%2004%2029Iviewit%20Patents\Patents\Proskauer%20Crime%20Family%20Chart\EVIDENCE\Rubenstein\Rubenstein%20Affadavit%20to%20Depo\2003%2006%2013%20Rubenstein%20affadavit%20to%20depo.pdf" TargetMode="External"/><Relationship Id="rId10" Type="http://schemas.openxmlformats.org/officeDocument/2006/relationships/hyperlink" Target="../../../../../2002%2006%2017%20PICTURES/2002%2005%2007Pictures/evidence%202/Bar%20Actions/Shareholder%20Letters/Exhibit%20J%20Shareholder%20Letters.pdf" TargetMode="External"/><Relationship Id="rId4" Type="http://schemas.openxmlformats.org/officeDocument/2006/relationships/hyperlink" Target="file:///E:\2004%2004%2029Iviewit%20Patents\Patents\Proskauer%20Crime%20Family%20Chart\EVIDENCE\Rubenstein\2002%2011%2020%20Ken%20Rubenstein.pdf" TargetMode="External"/><Relationship Id="rId9" Type="http://schemas.openxmlformats.org/officeDocument/2006/relationships/hyperlink" Target="file:///E:\2004%2004%2029Iviewit%20Patents\Patents\Proskauer%20Crime%20Family%20Chart\EVIDENCE\Rubenstein\zak%20testimony%20on%20rubenstein%20joao%20meeting%20wheeler.wav" TargetMode="External"/><Relationship Id="rId14" Type="http://schemas.openxmlformats.org/officeDocument/2006/relationships/image" Target="../media/image11.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file:///E:\2004%2004%2029Iviewit%20Patents\Patents\Proskauer%20Crime%20Family%20Chart\EVIDENCE\Rubenstein\Rubenstein%20court%20order%20to%20dep%201.pdf" TargetMode="External"/><Relationship Id="rId3" Type="http://schemas.openxmlformats.org/officeDocument/2006/relationships/notesSlide" Target="../notesSlides/notesSlide14.xml"/><Relationship Id="rId7" Type="http://schemas.openxmlformats.org/officeDocument/2006/relationships/hyperlink" Target="file:///E:\2004%2004%2029Iviewit%20Patents\Patents\Proskauer%20Crime%20Family%20Chart\EVIDENCE\Rubenstein\zak%20testimony%20on%20rubenstein%20joao%20meeting%20wheeler.wav" TargetMode="External"/><Relationship Id="rId12"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hyperlink" Target="file:///E:\2004%2004%2029Iviewit%20Patents\Patents\Proskauer%20Crime%20Family%20Chart\EVIDENCE\Rubenstein\Rubenstein%20Rebuttal%20Final%202%20_Part%201.PDF" TargetMode="External"/><Relationship Id="rId11" Type="http://schemas.openxmlformats.org/officeDocument/2006/relationships/oleObject" Target="../embeddings/oleObject12.bin"/><Relationship Id="rId5" Type="http://schemas.openxmlformats.org/officeDocument/2006/relationships/hyperlink" Target="file:///E:\2004%2004%2029Iviewit%20Patents\Patents\Proskauer%20Crime%20Family%20Chart\EVIDENCE\Rubenstein\Rubenstein%20Affadavit%20to%20Depo\2003%2006%2013%20Rubenstein%20affadavit%20to%20depo.pdf" TargetMode="External"/><Relationship Id="rId10" Type="http://schemas.openxmlformats.org/officeDocument/2006/relationships/image" Target="../media/image10.wmf"/><Relationship Id="rId4" Type="http://schemas.openxmlformats.org/officeDocument/2006/relationships/hyperlink" Target="file:///E:\2004%2004%2029Iviewit%20Patents\Patents\Proskauer%20Crime%20Family%20Chart\EVIDENCE\Rubenstein\2002%2011%2020%20Ken%20Rubenstein.pdf" TargetMode="External"/><Relationship Id="rId9"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11.vml"/><Relationship Id="rId5" Type="http://schemas.openxmlformats.org/officeDocument/2006/relationships/image" Target="../media/image12.wmf"/><Relationship Id="rId4" Type="http://schemas.openxmlformats.org/officeDocument/2006/relationships/oleObject" Target="../embeddings/oleObject13.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3.wmf"/><Relationship Id="rId4"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4.wmf"/><Relationship Id="rId4" Type="http://schemas.openxmlformats.org/officeDocument/2006/relationships/oleObject" Target="../embeddings/oleObject15.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vmlDrawing" Target="../drawings/vmlDrawing14.vml"/><Relationship Id="rId5" Type="http://schemas.openxmlformats.org/officeDocument/2006/relationships/image" Target="../media/image15.wmf"/><Relationship Id="rId4" Type="http://schemas.openxmlformats.org/officeDocument/2006/relationships/oleObject" Target="../embeddings/oleObject16.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6.wmf"/><Relationship Id="rId4" Type="http://schemas.openxmlformats.org/officeDocument/2006/relationships/oleObject" Target="../embeddings/oleObject17.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17.wmf"/><Relationship Id="rId4" Type="http://schemas.openxmlformats.org/officeDocument/2006/relationships/oleObject" Target="../embeddings/oleObject18.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18.wmf"/><Relationship Id="rId4" Type="http://schemas.openxmlformats.org/officeDocument/2006/relationships/oleObject" Target="../embeddings/oleObject19.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19.wmf"/><Relationship Id="rId4" Type="http://schemas.openxmlformats.org/officeDocument/2006/relationships/oleObject" Target="../embeddings/oleObject20.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wmf"/><Relationship Id="rId4"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image" Target="../media/image26.wmf"/><Relationship Id="rId5" Type="http://schemas.openxmlformats.org/officeDocument/2006/relationships/oleObject" Target="../embeddings/oleObject21.bin"/><Relationship Id="rId4" Type="http://schemas.openxmlformats.org/officeDocument/2006/relationships/hyperlink" Target="file:///E:\2004%2004%2029Iviewit%20Patents\Patents\Proskauer%20Crime%20Family%20Chart\Documents%20and%20Settings\eib\Local%20Settings\Temporary%20Internet%20Files\OLK1C\Documents%20and%20Settings\eib\Local%20Settings\Temporary%20Internet%20Files\OLK1C\Documents%20and%20Settings\Documents%20and%20Settings\eib\Local%20Settings\Temporary%20Internet%20Files\OLK1C\Patent%20Pool%20Members.ppt"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7.png"/><Relationship Id="rId21" Type="http://schemas.openxmlformats.org/officeDocument/2006/relationships/image" Target="../media/image45.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notesSlide" Target="../notesSlides/notesSlide47.xml"/><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5" Type="http://schemas.openxmlformats.org/officeDocument/2006/relationships/image" Target="../media/image29.png"/><Relationship Id="rId15" Type="http://schemas.openxmlformats.org/officeDocument/2006/relationships/image" Target="../media/image39.png"/><Relationship Id="rId23" Type="http://schemas.openxmlformats.org/officeDocument/2006/relationships/image" Target="../media/image47.pn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6.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wmf"/><Relationship Id="rId4" Type="http://schemas.openxmlformats.org/officeDocument/2006/relationships/oleObject" Target="../embeddings/oleObject4.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27.png"/></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51.png"/></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6.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hyperlink" Target="http://www.dvd6cla.com/licensee_1.html"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6.wmf"/><Relationship Id="rId4" Type="http://schemas.openxmlformats.org/officeDocument/2006/relationships/oleObject" Target="../embeddings/oleObject5.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7.wmf"/><Relationship Id="rId4" Type="http://schemas.openxmlformats.org/officeDocument/2006/relationships/oleObject" Target="../embeddings/oleObject6.bin"/></Relationships>
</file>

<file path=ppt/slides/_rels/slide7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image" Target="../media/image8.w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fld id="{F620213F-95EF-4D39-97C6-9E64F28BEBC0}" type="datetime1">
              <a:rPr lang="en-US" altLang="en-US"/>
              <a:pPr/>
              <a:t>10/17/2015</a:t>
            </a:fld>
            <a:endParaRPr lang="en-US" altLang="en-US"/>
          </a:p>
        </p:txBody>
      </p:sp>
      <p:sp>
        <p:nvSpPr>
          <p:cNvPr id="7" name="Slide Number Placeholder 3"/>
          <p:cNvSpPr>
            <a:spLocks noGrp="1"/>
          </p:cNvSpPr>
          <p:nvPr>
            <p:ph type="sldNum" sz="quarter" idx="12"/>
          </p:nvPr>
        </p:nvSpPr>
        <p:spPr/>
        <p:txBody>
          <a:bodyPr/>
          <a:lstStyle/>
          <a:p>
            <a:fld id="{75CBA885-0A1C-4926-8544-ED09E5E954BF}" type="slidenum">
              <a:rPr lang="en-US" altLang="en-US"/>
              <a:pPr/>
              <a:t>1</a:t>
            </a:fld>
            <a:endParaRPr lang="en-US" altLang="en-US"/>
          </a:p>
        </p:txBody>
      </p:sp>
      <p:sp>
        <p:nvSpPr>
          <p:cNvPr id="98307" name="AutoShape 1027"/>
          <p:cNvSpPr>
            <a:spLocks noChangeArrowheads="1"/>
          </p:cNvSpPr>
          <p:nvPr/>
        </p:nvSpPr>
        <p:spPr bwMode="auto">
          <a:xfrm>
            <a:off x="0" y="0"/>
            <a:ext cx="11887200" cy="9448800"/>
          </a:xfrm>
          <a:prstGeom prst="bevel">
            <a:avLst>
              <a:gd name="adj" fmla="val 125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98311" name="godfather.wma">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5715000" y="84582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98312" name="Rectangle 1032"/>
          <p:cNvSpPr>
            <a:spLocks noGrp="1" noChangeArrowheads="1"/>
          </p:cNvSpPr>
          <p:nvPr>
            <p:ph type="title" idx="4294967295"/>
          </p:nvPr>
        </p:nvSpPr>
        <p:spPr>
          <a:xfrm>
            <a:off x="869950" y="3657600"/>
            <a:ext cx="10102850" cy="1600200"/>
          </a:xfrm>
        </p:spPr>
        <p:txBody>
          <a:bodyPr/>
          <a:lstStyle/>
          <a:p>
            <a:r>
              <a:rPr lang="en-US" altLang="en-US" sz="3400" b="1">
                <a:latin typeface="The Godfather" pitchFamily="2" charset="0"/>
              </a:rPr>
              <a:t>THE PROSKAUER ROSE LLP CRIME FAMILY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983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7" showWhenStopped="0">
                <p:cTn id="7" fill="hold" display="0">
                  <p:stCondLst>
                    <p:cond delay="indefinite"/>
                  </p:stCondLst>
                  <p:endCondLst>
                    <p:cond evt="onPrev" delay="0">
                      <p:tgtEl>
                        <p:sldTgt/>
                      </p:tgtEl>
                    </p:cond>
                    <p:cond evt="onStopAudio" delay="0">
                      <p:tgtEl>
                        <p:sldTgt/>
                      </p:tgtEl>
                    </p:cond>
                  </p:endCondLst>
                </p:cTn>
                <p:tgtEl>
                  <p:spTgt spid="983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AD8665B-9335-48CA-BBEC-1E78DD09C276}" type="datetime1">
              <a:rPr lang="en-US" altLang="en-US"/>
              <a:pPr/>
              <a:t>10/17/2015</a:t>
            </a:fld>
            <a:endParaRPr lang="en-US" altLang="en-US"/>
          </a:p>
        </p:txBody>
      </p:sp>
      <p:sp>
        <p:nvSpPr>
          <p:cNvPr id="6" name="Slide Number Placeholder 5"/>
          <p:cNvSpPr>
            <a:spLocks noGrp="1"/>
          </p:cNvSpPr>
          <p:nvPr>
            <p:ph type="sldNum" sz="quarter" idx="12"/>
          </p:nvPr>
        </p:nvSpPr>
        <p:spPr/>
        <p:txBody>
          <a:bodyPr/>
          <a:lstStyle/>
          <a:p>
            <a:fld id="{12D9248B-C1CA-4824-A23E-C54FD121931C}" type="slidenum">
              <a:rPr lang="en-US" altLang="en-US"/>
              <a:pPr/>
              <a:t>10</a:t>
            </a:fld>
            <a:endParaRPr lang="en-US" altLang="en-US"/>
          </a:p>
        </p:txBody>
      </p:sp>
      <p:sp>
        <p:nvSpPr>
          <p:cNvPr id="12290" name="Rectangle 2"/>
          <p:cNvSpPr>
            <a:spLocks noGrp="1" noChangeArrowheads="1"/>
          </p:cNvSpPr>
          <p:nvPr>
            <p:ph type="title"/>
          </p:nvPr>
        </p:nvSpPr>
        <p:spPr>
          <a:xfrm>
            <a:off x="892175" y="152400"/>
            <a:ext cx="10102850" cy="685800"/>
          </a:xfrm>
        </p:spPr>
        <p:txBody>
          <a:bodyPr/>
          <a:lstStyle/>
          <a:p>
            <a:r>
              <a:rPr lang="en-US" altLang="en-US" sz="3200" b="1"/>
              <a:t>Proskauer Rose LLP - Kenneth Rubenstein</a:t>
            </a:r>
          </a:p>
        </p:txBody>
      </p:sp>
      <p:graphicFrame>
        <p:nvGraphicFramePr>
          <p:cNvPr id="12292" name="Object 4"/>
          <p:cNvGraphicFramePr>
            <a:graphicFrameLocks noChangeAspect="1"/>
          </p:cNvGraphicFramePr>
          <p:nvPr/>
        </p:nvGraphicFramePr>
        <p:xfrm>
          <a:off x="11113" y="1038225"/>
          <a:ext cx="11864975" cy="8515350"/>
        </p:xfrm>
        <a:graphic>
          <a:graphicData uri="http://schemas.openxmlformats.org/presentationml/2006/ole">
            <mc:AlternateContent xmlns:mc="http://schemas.openxmlformats.org/markup-compatibility/2006">
              <mc:Choice xmlns:v="urn:schemas-microsoft-com:vml" Requires="v">
                <p:oleObj spid="_x0000_s12304" name="MS Org Chart" r:id="rId4" imgW="3435120" imgH="2825640" progId="OrgPlusWOPX.4">
                  <p:embed/>
                </p:oleObj>
              </mc:Choice>
              <mc:Fallback>
                <p:oleObj name="MS Org Chart" r:id="rId4" imgW="3435120" imgH="2825640" progId="OrgPlusWOPX.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3" y="1038225"/>
                        <a:ext cx="11864975" cy="851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4"/>
          <p:cNvSpPr>
            <a:spLocks noGrp="1"/>
          </p:cNvSpPr>
          <p:nvPr>
            <p:ph type="dt" sz="half" idx="10"/>
          </p:nvPr>
        </p:nvSpPr>
        <p:spPr/>
        <p:txBody>
          <a:bodyPr/>
          <a:lstStyle/>
          <a:p>
            <a:fld id="{77DD7D0A-4800-4B36-9B4C-D5683C5C7189}" type="datetime1">
              <a:rPr lang="en-US" altLang="en-US"/>
              <a:pPr/>
              <a:t>10/17/2015</a:t>
            </a:fld>
            <a:endParaRPr lang="en-US" altLang="en-US"/>
          </a:p>
        </p:txBody>
      </p:sp>
      <p:sp>
        <p:nvSpPr>
          <p:cNvPr id="11" name="Slide Number Placeholder 6"/>
          <p:cNvSpPr>
            <a:spLocks noGrp="1"/>
          </p:cNvSpPr>
          <p:nvPr>
            <p:ph type="sldNum" sz="quarter" idx="12"/>
          </p:nvPr>
        </p:nvSpPr>
        <p:spPr/>
        <p:txBody>
          <a:bodyPr/>
          <a:lstStyle/>
          <a:p>
            <a:fld id="{2A734EC5-5C0B-42E0-90BD-00447CEE7EB3}" type="slidenum">
              <a:rPr lang="en-US" altLang="en-US"/>
              <a:pPr/>
              <a:t>11</a:t>
            </a:fld>
            <a:endParaRPr lang="en-US" altLang="en-US"/>
          </a:p>
        </p:txBody>
      </p:sp>
      <p:sp>
        <p:nvSpPr>
          <p:cNvPr id="106498" name="Rectangle 2"/>
          <p:cNvSpPr>
            <a:spLocks noGrp="1" noChangeArrowheads="1"/>
          </p:cNvSpPr>
          <p:nvPr>
            <p:ph type="title"/>
          </p:nvPr>
        </p:nvSpPr>
        <p:spPr>
          <a:xfrm>
            <a:off x="892175" y="152400"/>
            <a:ext cx="10102850" cy="685800"/>
          </a:xfrm>
        </p:spPr>
        <p:txBody>
          <a:bodyPr/>
          <a:lstStyle/>
          <a:p>
            <a:r>
              <a:rPr lang="en-US" altLang="en-US" sz="3200" b="1"/>
              <a:t>Proskauer Rose LLP - Kenneth Rubenstein    </a:t>
            </a:r>
          </a:p>
        </p:txBody>
      </p:sp>
      <p:sp>
        <p:nvSpPr>
          <p:cNvPr id="106499" name="Rectangle 3"/>
          <p:cNvSpPr>
            <a:spLocks noGrp="1" noChangeArrowheads="1"/>
          </p:cNvSpPr>
          <p:nvPr>
            <p:ph type="body" sz="half" idx="1"/>
          </p:nvPr>
        </p:nvSpPr>
        <p:spPr>
          <a:xfrm>
            <a:off x="0" y="2514600"/>
            <a:ext cx="5943600" cy="7086600"/>
          </a:xfrm>
        </p:spPr>
        <p:txBody>
          <a:bodyPr/>
          <a:lstStyle/>
          <a:p>
            <a:pPr marL="342900" indent="-342900" defTabSz="914400">
              <a:lnSpc>
                <a:spcPct val="90000"/>
              </a:lnSpc>
            </a:pPr>
            <a:r>
              <a:rPr lang="en-US" altLang="en-US" sz="2100"/>
              <a:t>Patent, Trade Secret, Trademark &amp; Copyright Fraud</a:t>
            </a:r>
          </a:p>
          <a:p>
            <a:pPr marL="342900" indent="-342900" defTabSz="914400">
              <a:lnSpc>
                <a:spcPct val="90000"/>
              </a:lnSpc>
            </a:pPr>
            <a:r>
              <a:rPr lang="en-US" altLang="en-US" sz="2100"/>
              <a:t>Directs Frauds: United States Patent and Trademark; Small Business Administration, European Patent Office, Japanese Patent Office, U.S. Postal Fraud, Wire Fraud, </a:t>
            </a:r>
            <a:r>
              <a:rPr lang="en-US" altLang="en-US" sz="1900"/>
              <a:t>Wachovia Securities Fraud; Iviewit Shareholder Fraud; Iviewit Investor Fraud (See Shareholder Table), </a:t>
            </a:r>
            <a:r>
              <a:rPr lang="en-US" altLang="en-US" sz="2100"/>
              <a:t>Contributory Antitrust Violations</a:t>
            </a:r>
          </a:p>
          <a:p>
            <a:pPr marL="342900" indent="-342900" defTabSz="914400">
              <a:lnSpc>
                <a:spcPct val="90000"/>
              </a:lnSpc>
            </a:pPr>
            <a:r>
              <a:rPr lang="en-US" altLang="en-US" sz="2100"/>
              <a:t>RICO &amp; SHERMAN AND CLAYTON ACT VIOLATIONS</a:t>
            </a:r>
            <a:r>
              <a:rPr lang="en-US" altLang="en-US" sz="1900"/>
              <a:t> </a:t>
            </a:r>
            <a:endParaRPr lang="en-US" altLang="en-US" sz="2100"/>
          </a:p>
          <a:p>
            <a:pPr marL="342900" indent="-342900" defTabSz="914400">
              <a:lnSpc>
                <a:spcPct val="90000"/>
              </a:lnSpc>
            </a:pPr>
            <a:r>
              <a:rPr lang="en-US" altLang="en-US" sz="2100"/>
              <a:t>Tortuous Interference with Business Contracts</a:t>
            </a:r>
          </a:p>
          <a:p>
            <a:pPr marL="342900" indent="-342900" defTabSz="914400">
              <a:lnSpc>
                <a:spcPct val="90000"/>
              </a:lnSpc>
            </a:pPr>
            <a:r>
              <a:rPr lang="en-US" altLang="en-US" sz="2100"/>
              <a:t>Conflicts of Interest – Violations of attorney conduct state of New York and Patent Office</a:t>
            </a:r>
          </a:p>
          <a:p>
            <a:pPr marL="342900" indent="-342900" defTabSz="914400">
              <a:lnSpc>
                <a:spcPct val="90000"/>
              </a:lnSpc>
            </a:pPr>
            <a:r>
              <a:rPr lang="en-US" altLang="en-US" sz="2100">
                <a:hlinkClick r:id="rId3" action="ppaction://hlinkfile"/>
              </a:rPr>
              <a:t>Perjured Deposition</a:t>
            </a:r>
            <a:endParaRPr lang="en-US" altLang="en-US" sz="2100"/>
          </a:p>
          <a:p>
            <a:pPr marL="342900" indent="-342900" defTabSz="914400">
              <a:lnSpc>
                <a:spcPct val="90000"/>
              </a:lnSpc>
            </a:pPr>
            <a:r>
              <a:rPr lang="en-US" altLang="en-US" sz="2100"/>
              <a:t>False and Misleading Information to Florida State Court and N.Y. Bar Association</a:t>
            </a:r>
          </a:p>
          <a:p>
            <a:pPr marL="342900" indent="-342900" defTabSz="914400">
              <a:lnSpc>
                <a:spcPct val="90000"/>
              </a:lnSpc>
            </a:pPr>
            <a:r>
              <a:rPr lang="en-US" altLang="en-US" sz="2100"/>
              <a:t>Infringement</a:t>
            </a:r>
          </a:p>
          <a:p>
            <a:pPr marL="342900" indent="-342900" defTabSz="914400">
              <a:lnSpc>
                <a:spcPct val="90000"/>
              </a:lnSpc>
            </a:pPr>
            <a:r>
              <a:rPr lang="en-US" altLang="en-US" sz="2100"/>
              <a:t>Breach of Fiduciary Responsibility Advisory Board Director Iviewit</a:t>
            </a:r>
          </a:p>
          <a:p>
            <a:pPr marL="342900" indent="-342900" defTabSz="914400">
              <a:lnSpc>
                <a:spcPct val="90000"/>
              </a:lnSpc>
            </a:pPr>
            <a:r>
              <a:rPr lang="en-US" altLang="en-US" sz="2100"/>
              <a:t>Breach of Attorney Client Privileges</a:t>
            </a:r>
          </a:p>
        </p:txBody>
      </p:sp>
      <p:sp>
        <p:nvSpPr>
          <p:cNvPr id="106500" name="Rectangle 4"/>
          <p:cNvSpPr>
            <a:spLocks noGrp="1" noChangeArrowheads="1"/>
          </p:cNvSpPr>
          <p:nvPr>
            <p:ph type="body" sz="half" idx="2"/>
          </p:nvPr>
        </p:nvSpPr>
        <p:spPr>
          <a:xfrm>
            <a:off x="6096000" y="2544763"/>
            <a:ext cx="5410200" cy="5761037"/>
          </a:xfrm>
        </p:spPr>
        <p:txBody>
          <a:bodyPr/>
          <a:lstStyle/>
          <a:p>
            <a:r>
              <a:rPr lang="en-US" altLang="en-US" sz="2500"/>
              <a:t>FBI Written Statement/Interview</a:t>
            </a:r>
          </a:p>
          <a:p>
            <a:r>
              <a:rPr lang="en-US" altLang="en-US" sz="2500"/>
              <a:t>Boca Police Written Statement/Interview</a:t>
            </a:r>
          </a:p>
          <a:p>
            <a:r>
              <a:rPr lang="en-US" altLang="en-US" sz="2500"/>
              <a:t>New York Bar Complaint</a:t>
            </a:r>
          </a:p>
          <a:p>
            <a:r>
              <a:rPr lang="en-US" altLang="en-US" sz="2500"/>
              <a:t>Written Statement to Department of Justice, Antitrust Division</a:t>
            </a:r>
          </a:p>
          <a:p>
            <a:r>
              <a:rPr lang="en-US" altLang="en-US" sz="2500"/>
              <a:t>Written Statement to NY County District Attorney </a:t>
            </a:r>
          </a:p>
          <a:p>
            <a:r>
              <a:rPr lang="en-US" altLang="en-US" sz="2500"/>
              <a:t>Written Statement to NY State Attorney General</a:t>
            </a:r>
          </a:p>
          <a:p>
            <a:r>
              <a:rPr lang="en-US" altLang="en-US" sz="2500"/>
              <a:t>Written Statement to Office of Enrollment &amp; Discipline – USPTO</a:t>
            </a:r>
          </a:p>
          <a:p>
            <a:r>
              <a:rPr lang="en-US" altLang="en-US" sz="2500"/>
              <a:t>Written Statement to EPO and JPO</a:t>
            </a:r>
            <a:endParaRPr lang="en-US" altLang="en-US" sz="4200"/>
          </a:p>
        </p:txBody>
      </p:sp>
      <p:sp>
        <p:nvSpPr>
          <p:cNvPr id="106501" name="Text Box 5"/>
          <p:cNvSpPr txBox="1">
            <a:spLocks noChangeArrowheads="1"/>
          </p:cNvSpPr>
          <p:nvPr/>
        </p:nvSpPr>
        <p:spPr bwMode="auto">
          <a:xfrm>
            <a:off x="228600" y="1905000"/>
            <a:ext cx="5410200"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spAutoFit/>
          </a:bodyPr>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3200" b="1"/>
              <a:t>Alleged Activities </a:t>
            </a:r>
          </a:p>
        </p:txBody>
      </p:sp>
      <p:sp>
        <p:nvSpPr>
          <p:cNvPr id="106502" name="Text Box 6"/>
          <p:cNvSpPr txBox="1">
            <a:spLocks noChangeArrowheads="1"/>
          </p:cNvSpPr>
          <p:nvPr/>
        </p:nvSpPr>
        <p:spPr bwMode="auto">
          <a:xfrm>
            <a:off x="6019800" y="1903413"/>
            <a:ext cx="57150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spAutoFit/>
          </a:bodyPr>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3200" b="1"/>
              <a:t>Pending Actions by Authorities</a:t>
            </a:r>
          </a:p>
        </p:txBody>
      </p:sp>
      <p:sp>
        <p:nvSpPr>
          <p:cNvPr id="106503" name="Line 7"/>
          <p:cNvSpPr>
            <a:spLocks noChangeShapeType="1"/>
          </p:cNvSpPr>
          <p:nvPr/>
        </p:nvSpPr>
        <p:spPr bwMode="auto">
          <a:xfrm>
            <a:off x="0" y="1752600"/>
            <a:ext cx="1188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04" name="Line 8"/>
          <p:cNvSpPr>
            <a:spLocks noChangeShapeType="1"/>
          </p:cNvSpPr>
          <p:nvPr/>
        </p:nvSpPr>
        <p:spPr bwMode="auto">
          <a:xfrm>
            <a:off x="5845175" y="1812925"/>
            <a:ext cx="0" cy="6934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fld id="{ED297AEE-AA01-445F-9701-EC0EF45F9F5A}" type="datetime1">
              <a:rPr lang="en-US" altLang="en-US"/>
              <a:pPr/>
              <a:t>10/17/2015</a:t>
            </a:fld>
            <a:endParaRPr lang="en-US" altLang="en-US"/>
          </a:p>
        </p:txBody>
      </p:sp>
      <p:sp>
        <p:nvSpPr>
          <p:cNvPr id="18" name="Slide Number Placeholder 5"/>
          <p:cNvSpPr>
            <a:spLocks noGrp="1"/>
          </p:cNvSpPr>
          <p:nvPr>
            <p:ph type="sldNum" sz="quarter" idx="12"/>
          </p:nvPr>
        </p:nvSpPr>
        <p:spPr/>
        <p:txBody>
          <a:bodyPr/>
          <a:lstStyle/>
          <a:p>
            <a:fld id="{9113F9D8-8704-46C6-9075-1E31CD729188}" type="slidenum">
              <a:rPr lang="en-US" altLang="en-US"/>
              <a:pPr/>
              <a:t>12</a:t>
            </a:fld>
            <a:endParaRPr lang="en-US" altLang="en-US"/>
          </a:p>
        </p:txBody>
      </p:sp>
      <p:sp>
        <p:nvSpPr>
          <p:cNvPr id="149506" name="Rectangle 2"/>
          <p:cNvSpPr>
            <a:spLocks noGrp="1" noChangeArrowheads="1"/>
          </p:cNvSpPr>
          <p:nvPr>
            <p:ph type="title"/>
          </p:nvPr>
        </p:nvSpPr>
        <p:spPr>
          <a:xfrm>
            <a:off x="892175" y="152400"/>
            <a:ext cx="10102850" cy="609600"/>
          </a:xfrm>
        </p:spPr>
        <p:txBody>
          <a:bodyPr/>
          <a:lstStyle/>
          <a:p>
            <a:r>
              <a:rPr lang="en-US" altLang="en-US" sz="3200" b="1"/>
              <a:t>Rubenstein Perjured Deposition</a:t>
            </a:r>
          </a:p>
        </p:txBody>
      </p:sp>
      <p:graphicFrame>
        <p:nvGraphicFramePr>
          <p:cNvPr id="149526" name="Group 22"/>
          <p:cNvGraphicFramePr>
            <a:graphicFrameLocks noGrp="1"/>
          </p:cNvGraphicFramePr>
          <p:nvPr>
            <p:ph type="tbl" idx="1"/>
          </p:nvPr>
        </p:nvGraphicFramePr>
        <p:xfrm>
          <a:off x="892175" y="1600200"/>
          <a:ext cx="10102850" cy="7859713"/>
        </p:xfrm>
        <a:graphic>
          <a:graphicData uri="http://schemas.openxmlformats.org/drawingml/2006/table">
            <a:tbl>
              <a:tblPr/>
              <a:tblGrid>
                <a:gridCol w="5127625"/>
                <a:gridCol w="4975225"/>
              </a:tblGrid>
              <a:tr h="4495800">
                <a:tc>
                  <a:txBody>
                    <a:bodyPr/>
                    <a:lstStyle>
                      <a:lvl1pPr defTabSz="1227138">
                        <a:spcBef>
                          <a:spcPct val="20000"/>
                        </a:spcBef>
                        <a:defRPr sz="3900">
                          <a:solidFill>
                            <a:schemeClr val="tx1"/>
                          </a:solidFill>
                          <a:latin typeface="Times New Roman" pitchFamily="18" charset="0"/>
                        </a:defRPr>
                      </a:lvl1pPr>
                      <a:lvl2pPr marL="614363" defTabSz="1227138">
                        <a:spcBef>
                          <a:spcPct val="20000"/>
                        </a:spcBef>
                        <a:defRPr sz="3400">
                          <a:solidFill>
                            <a:schemeClr val="tx1"/>
                          </a:solidFill>
                          <a:latin typeface="Times New Roman" pitchFamily="18" charset="0"/>
                        </a:defRPr>
                      </a:lvl2pPr>
                      <a:lvl3pPr marL="1227138" defTabSz="1227138">
                        <a:spcBef>
                          <a:spcPct val="20000"/>
                        </a:spcBef>
                        <a:defRPr sz="2800">
                          <a:solidFill>
                            <a:schemeClr val="tx1"/>
                          </a:solidFill>
                          <a:latin typeface="Times New Roman" pitchFamily="18" charset="0"/>
                        </a:defRPr>
                      </a:lvl3pPr>
                      <a:lvl4pPr marL="1841500" defTabSz="1227138">
                        <a:spcBef>
                          <a:spcPct val="20000"/>
                        </a:spcBef>
                        <a:defRPr sz="2300">
                          <a:solidFill>
                            <a:schemeClr val="tx1"/>
                          </a:solidFill>
                          <a:latin typeface="Times New Roman" pitchFamily="18" charset="0"/>
                        </a:defRPr>
                      </a:lvl4pPr>
                      <a:lvl5pPr marL="2455863" defTabSz="1227138">
                        <a:spcBef>
                          <a:spcPct val="20000"/>
                        </a:spcBef>
                        <a:defRPr sz="2300">
                          <a:solidFill>
                            <a:schemeClr val="tx1"/>
                          </a:solidFill>
                          <a:latin typeface="Times New Roman" pitchFamily="18" charset="0"/>
                        </a:defRPr>
                      </a:lvl5pPr>
                      <a:lvl6pPr marL="2913063" defTabSz="1227138" fontAlgn="base">
                        <a:spcBef>
                          <a:spcPct val="20000"/>
                        </a:spcBef>
                        <a:spcAft>
                          <a:spcPct val="0"/>
                        </a:spcAft>
                        <a:defRPr sz="2300">
                          <a:solidFill>
                            <a:schemeClr val="tx1"/>
                          </a:solidFill>
                          <a:latin typeface="Times New Roman" pitchFamily="18" charset="0"/>
                        </a:defRPr>
                      </a:lvl6pPr>
                      <a:lvl7pPr marL="3370263" defTabSz="1227138" fontAlgn="base">
                        <a:spcBef>
                          <a:spcPct val="20000"/>
                        </a:spcBef>
                        <a:spcAft>
                          <a:spcPct val="0"/>
                        </a:spcAft>
                        <a:defRPr sz="2300">
                          <a:solidFill>
                            <a:schemeClr val="tx1"/>
                          </a:solidFill>
                          <a:latin typeface="Times New Roman" pitchFamily="18" charset="0"/>
                        </a:defRPr>
                      </a:lvl7pPr>
                      <a:lvl8pPr marL="3827463" defTabSz="1227138" fontAlgn="base">
                        <a:spcBef>
                          <a:spcPct val="20000"/>
                        </a:spcBef>
                        <a:spcAft>
                          <a:spcPct val="0"/>
                        </a:spcAft>
                        <a:defRPr sz="2300">
                          <a:solidFill>
                            <a:schemeClr val="tx1"/>
                          </a:solidFill>
                          <a:latin typeface="Times New Roman" pitchFamily="18" charset="0"/>
                        </a:defRPr>
                      </a:lvl8pPr>
                      <a:lvl9pPr marL="4284663" defTabSz="1227138" fontAlgn="base">
                        <a:spcBef>
                          <a:spcPct val="20000"/>
                        </a:spcBef>
                        <a:spcAft>
                          <a:spcPct val="0"/>
                        </a:spcAft>
                        <a:defRPr sz="2300">
                          <a:solidFill>
                            <a:schemeClr val="tx1"/>
                          </a:solidFill>
                          <a:latin typeface="Times New Roman" pitchFamily="18" charset="0"/>
                        </a:defRPr>
                      </a:lvl9pPr>
                    </a:lstStyle>
                    <a:p>
                      <a:pPr marL="0" marR="0" lvl="0" indent="0" algn="l" defTabSz="1227138"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imes New Roman" pitchFamily="18" charset="0"/>
                          <a:hlinkClick r:id="rId4" action="ppaction://hlinkfile"/>
                        </a:rPr>
                        <a:t>Deposition</a:t>
                      </a:r>
                      <a:endParaRPr kumimoji="0" lang="en-US" altLang="en-US" sz="2400" b="0" i="0" u="none" strike="noStrike" cap="none" normalizeH="0" baseline="0" dirty="0" smtClean="0">
                        <a:ln>
                          <a:noFill/>
                        </a:ln>
                        <a:solidFill>
                          <a:schemeClr val="tx1"/>
                        </a:solidFill>
                        <a:effectLst/>
                        <a:latin typeface="Times New Roman" pitchFamily="18" charset="0"/>
                      </a:endParaRPr>
                    </a:p>
                    <a:p>
                      <a:pPr marL="0" marR="0" lvl="0" indent="0" algn="l" defTabSz="1227138"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imes New Roman" pitchFamily="18" charset="0"/>
                          <a:hlinkClick r:id="rId5" action="ppaction://hlinkfile"/>
                        </a:rPr>
                        <a:t>Rubenstein Affidavit to Court</a:t>
                      </a:r>
                      <a:endParaRPr kumimoji="0" lang="en-US" altLang="en-US" sz="2400" b="0" i="0" u="none" strike="noStrike" cap="none" normalizeH="0" baseline="0" dirty="0" smtClean="0">
                        <a:ln>
                          <a:noFill/>
                        </a:ln>
                        <a:solidFill>
                          <a:schemeClr val="tx1"/>
                        </a:solidFill>
                        <a:effectLst/>
                        <a:latin typeface="Times New Roman" pitchFamily="18" charset="0"/>
                      </a:endParaRPr>
                    </a:p>
                    <a:p>
                      <a:pPr marL="0" marR="0" lvl="0" indent="0" algn="l" defTabSz="1227138"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imes New Roman" pitchFamily="18" charset="0"/>
                          <a:hlinkClick r:id="rId6" action="ppaction://hlinkfile"/>
                        </a:rPr>
                        <a:t>Rubenstein New York Bar Response</a:t>
                      </a:r>
                      <a:endParaRPr kumimoji="0" lang="en-US" altLang="en-US" sz="2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27138">
                        <a:spcBef>
                          <a:spcPct val="20000"/>
                        </a:spcBef>
                        <a:defRPr sz="3900">
                          <a:solidFill>
                            <a:schemeClr val="tx1"/>
                          </a:solidFill>
                          <a:latin typeface="Times New Roman" pitchFamily="18" charset="0"/>
                        </a:defRPr>
                      </a:lvl1pPr>
                      <a:lvl2pPr marL="614363" defTabSz="1227138">
                        <a:spcBef>
                          <a:spcPct val="20000"/>
                        </a:spcBef>
                        <a:defRPr sz="3400">
                          <a:solidFill>
                            <a:schemeClr val="tx1"/>
                          </a:solidFill>
                          <a:latin typeface="Times New Roman" pitchFamily="18" charset="0"/>
                        </a:defRPr>
                      </a:lvl2pPr>
                      <a:lvl3pPr marL="1227138" defTabSz="1227138">
                        <a:spcBef>
                          <a:spcPct val="20000"/>
                        </a:spcBef>
                        <a:defRPr sz="2800">
                          <a:solidFill>
                            <a:schemeClr val="tx1"/>
                          </a:solidFill>
                          <a:latin typeface="Times New Roman" pitchFamily="18" charset="0"/>
                        </a:defRPr>
                      </a:lvl3pPr>
                      <a:lvl4pPr marL="1841500" defTabSz="1227138">
                        <a:spcBef>
                          <a:spcPct val="20000"/>
                        </a:spcBef>
                        <a:defRPr sz="2300">
                          <a:solidFill>
                            <a:schemeClr val="tx1"/>
                          </a:solidFill>
                          <a:latin typeface="Times New Roman" pitchFamily="18" charset="0"/>
                        </a:defRPr>
                      </a:lvl4pPr>
                      <a:lvl5pPr marL="2455863" defTabSz="1227138">
                        <a:spcBef>
                          <a:spcPct val="20000"/>
                        </a:spcBef>
                        <a:defRPr sz="2300">
                          <a:solidFill>
                            <a:schemeClr val="tx1"/>
                          </a:solidFill>
                          <a:latin typeface="Times New Roman" pitchFamily="18" charset="0"/>
                        </a:defRPr>
                      </a:lvl5pPr>
                      <a:lvl6pPr marL="2913063" defTabSz="1227138" fontAlgn="base">
                        <a:spcBef>
                          <a:spcPct val="20000"/>
                        </a:spcBef>
                        <a:spcAft>
                          <a:spcPct val="0"/>
                        </a:spcAft>
                        <a:defRPr sz="2300">
                          <a:solidFill>
                            <a:schemeClr val="tx1"/>
                          </a:solidFill>
                          <a:latin typeface="Times New Roman" pitchFamily="18" charset="0"/>
                        </a:defRPr>
                      </a:lvl6pPr>
                      <a:lvl7pPr marL="3370263" defTabSz="1227138" fontAlgn="base">
                        <a:spcBef>
                          <a:spcPct val="20000"/>
                        </a:spcBef>
                        <a:spcAft>
                          <a:spcPct val="0"/>
                        </a:spcAft>
                        <a:defRPr sz="2300">
                          <a:solidFill>
                            <a:schemeClr val="tx1"/>
                          </a:solidFill>
                          <a:latin typeface="Times New Roman" pitchFamily="18" charset="0"/>
                        </a:defRPr>
                      </a:lvl7pPr>
                      <a:lvl8pPr marL="3827463" defTabSz="1227138" fontAlgn="base">
                        <a:spcBef>
                          <a:spcPct val="20000"/>
                        </a:spcBef>
                        <a:spcAft>
                          <a:spcPct val="0"/>
                        </a:spcAft>
                        <a:defRPr sz="2300">
                          <a:solidFill>
                            <a:schemeClr val="tx1"/>
                          </a:solidFill>
                          <a:latin typeface="Times New Roman" pitchFamily="18" charset="0"/>
                        </a:defRPr>
                      </a:lvl8pPr>
                      <a:lvl9pPr marL="4284663" defTabSz="1227138" fontAlgn="base">
                        <a:spcBef>
                          <a:spcPct val="20000"/>
                        </a:spcBef>
                        <a:spcAft>
                          <a:spcPct val="0"/>
                        </a:spcAft>
                        <a:defRPr sz="2300">
                          <a:solidFill>
                            <a:schemeClr val="tx1"/>
                          </a:solidFill>
                          <a:latin typeface="Times New Roman" pitchFamily="18" charset="0"/>
                        </a:defRPr>
                      </a:lvl9pPr>
                    </a:lstStyle>
                    <a:p>
                      <a:pPr marL="0" marR="0" lvl="0" indent="0" algn="l" defTabSz="1227138"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imes New Roman" pitchFamily="18" charset="0"/>
                          <a:hlinkClick r:id="rId7" action="ppaction://hlinkfile"/>
                        </a:rPr>
                        <a:t>Proskauer Rose Patent Billings with Kenneth Rubenstein</a:t>
                      </a:r>
                      <a:endParaRPr kumimoji="0" lang="en-US" altLang="en-US" sz="2400" b="0" i="0" u="none" strike="noStrike" cap="none" normalizeH="0" baseline="0" dirty="0" smtClean="0">
                        <a:ln>
                          <a:noFill/>
                        </a:ln>
                        <a:solidFill>
                          <a:schemeClr val="tx1"/>
                        </a:solidFill>
                        <a:effectLst/>
                        <a:latin typeface="Times New Roman" pitchFamily="18" charset="0"/>
                      </a:endParaRPr>
                    </a:p>
                    <a:p>
                      <a:pPr marL="0" marR="0" lvl="0" indent="0" algn="l" defTabSz="1227138"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imes New Roman" pitchFamily="18" charset="0"/>
                          <a:hlinkClick r:id="rId8" action="ppaction://hlinkfile"/>
                        </a:rPr>
                        <a:t>Kenneth Rubenstein statement to Court of no knowledge of Iviewit</a:t>
                      </a:r>
                      <a:endParaRPr kumimoji="0" lang="en-US" alt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3913">
                <a:tc>
                  <a:txBody>
                    <a:bodyPr/>
                    <a:lstStyle>
                      <a:lvl1pPr defTabSz="1227138">
                        <a:spcBef>
                          <a:spcPct val="20000"/>
                        </a:spcBef>
                        <a:defRPr sz="3900">
                          <a:solidFill>
                            <a:schemeClr val="tx1"/>
                          </a:solidFill>
                          <a:latin typeface="Times New Roman" pitchFamily="18" charset="0"/>
                        </a:defRPr>
                      </a:lvl1pPr>
                      <a:lvl2pPr marL="614363" defTabSz="1227138">
                        <a:spcBef>
                          <a:spcPct val="20000"/>
                        </a:spcBef>
                        <a:defRPr sz="3400">
                          <a:solidFill>
                            <a:schemeClr val="tx1"/>
                          </a:solidFill>
                          <a:latin typeface="Times New Roman" pitchFamily="18" charset="0"/>
                        </a:defRPr>
                      </a:lvl2pPr>
                      <a:lvl3pPr marL="1227138" defTabSz="1227138">
                        <a:spcBef>
                          <a:spcPct val="20000"/>
                        </a:spcBef>
                        <a:defRPr sz="2800">
                          <a:solidFill>
                            <a:schemeClr val="tx1"/>
                          </a:solidFill>
                          <a:latin typeface="Times New Roman" pitchFamily="18" charset="0"/>
                        </a:defRPr>
                      </a:lvl3pPr>
                      <a:lvl4pPr marL="1841500" defTabSz="1227138">
                        <a:spcBef>
                          <a:spcPct val="20000"/>
                        </a:spcBef>
                        <a:defRPr sz="2300">
                          <a:solidFill>
                            <a:schemeClr val="tx1"/>
                          </a:solidFill>
                          <a:latin typeface="Times New Roman" pitchFamily="18" charset="0"/>
                        </a:defRPr>
                      </a:lvl4pPr>
                      <a:lvl5pPr marL="2455863" defTabSz="1227138">
                        <a:spcBef>
                          <a:spcPct val="20000"/>
                        </a:spcBef>
                        <a:defRPr sz="2300">
                          <a:solidFill>
                            <a:schemeClr val="tx1"/>
                          </a:solidFill>
                          <a:latin typeface="Times New Roman" pitchFamily="18" charset="0"/>
                        </a:defRPr>
                      </a:lvl5pPr>
                      <a:lvl6pPr marL="2913063" defTabSz="1227138" fontAlgn="base">
                        <a:spcBef>
                          <a:spcPct val="20000"/>
                        </a:spcBef>
                        <a:spcAft>
                          <a:spcPct val="0"/>
                        </a:spcAft>
                        <a:defRPr sz="2300">
                          <a:solidFill>
                            <a:schemeClr val="tx1"/>
                          </a:solidFill>
                          <a:latin typeface="Times New Roman" pitchFamily="18" charset="0"/>
                        </a:defRPr>
                      </a:lvl6pPr>
                      <a:lvl7pPr marL="3370263" defTabSz="1227138" fontAlgn="base">
                        <a:spcBef>
                          <a:spcPct val="20000"/>
                        </a:spcBef>
                        <a:spcAft>
                          <a:spcPct val="0"/>
                        </a:spcAft>
                        <a:defRPr sz="2300">
                          <a:solidFill>
                            <a:schemeClr val="tx1"/>
                          </a:solidFill>
                          <a:latin typeface="Times New Roman" pitchFamily="18" charset="0"/>
                        </a:defRPr>
                      </a:lvl7pPr>
                      <a:lvl8pPr marL="3827463" defTabSz="1227138" fontAlgn="base">
                        <a:spcBef>
                          <a:spcPct val="20000"/>
                        </a:spcBef>
                        <a:spcAft>
                          <a:spcPct val="0"/>
                        </a:spcAft>
                        <a:defRPr sz="2300">
                          <a:solidFill>
                            <a:schemeClr val="tx1"/>
                          </a:solidFill>
                          <a:latin typeface="Times New Roman" pitchFamily="18" charset="0"/>
                        </a:defRPr>
                      </a:lvl8pPr>
                      <a:lvl9pPr marL="4284663" defTabSz="1227138" fontAlgn="base">
                        <a:spcBef>
                          <a:spcPct val="20000"/>
                        </a:spcBef>
                        <a:spcAft>
                          <a:spcPct val="0"/>
                        </a:spcAft>
                        <a:defRPr sz="2300">
                          <a:solidFill>
                            <a:schemeClr val="tx1"/>
                          </a:solidFill>
                          <a:latin typeface="Times New Roman" pitchFamily="18" charset="0"/>
                        </a:defRPr>
                      </a:lvl9pPr>
                    </a:lstStyle>
                    <a:p>
                      <a:pPr marL="0" marR="0" lvl="0" indent="0" algn="l" defTabSz="1227138"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err="1" smtClean="0">
                          <a:ln>
                            <a:noFill/>
                          </a:ln>
                          <a:solidFill>
                            <a:schemeClr val="tx1"/>
                          </a:solidFill>
                          <a:effectLst/>
                          <a:latin typeface="Times New Roman" pitchFamily="18" charset="0"/>
                          <a:hlinkClick r:id="rId9" action="ppaction://hlinkfile"/>
                        </a:rPr>
                        <a:t>Shirajee</a:t>
                      </a:r>
                      <a:r>
                        <a:rPr kumimoji="0" lang="en-US" altLang="en-US" sz="2400" b="0" i="0" u="none" strike="noStrike" cap="none" normalizeH="0" baseline="0" dirty="0" smtClean="0">
                          <a:ln>
                            <a:noFill/>
                          </a:ln>
                          <a:solidFill>
                            <a:schemeClr val="tx1"/>
                          </a:solidFill>
                          <a:effectLst/>
                          <a:latin typeface="Times New Roman" pitchFamily="18" charset="0"/>
                          <a:hlinkClick r:id="rId9" action="ppaction://hlinkfile"/>
                        </a:rPr>
                        <a:t> </a:t>
                      </a:r>
                      <a:r>
                        <a:rPr kumimoji="0" lang="en-US" altLang="en-US" sz="2400" b="0" i="0" u="none" strike="noStrike" cap="none" normalizeH="0" baseline="0" dirty="0" err="1" smtClean="0">
                          <a:ln>
                            <a:noFill/>
                          </a:ln>
                          <a:solidFill>
                            <a:schemeClr val="tx1"/>
                          </a:solidFill>
                          <a:effectLst/>
                          <a:latin typeface="Times New Roman" pitchFamily="18" charset="0"/>
                          <a:hlinkClick r:id="rId9" action="ppaction://hlinkfile"/>
                        </a:rPr>
                        <a:t>Tesitmony</a:t>
                      </a:r>
                      <a:r>
                        <a:rPr kumimoji="0" lang="en-US" altLang="en-US" sz="2400" b="0" i="0" u="none" strike="noStrike" cap="none" normalizeH="0" baseline="0" dirty="0" smtClean="0">
                          <a:ln>
                            <a:noFill/>
                          </a:ln>
                          <a:solidFill>
                            <a:schemeClr val="tx1"/>
                          </a:solidFill>
                          <a:effectLst/>
                          <a:latin typeface="Times New Roman" pitchFamily="18" charset="0"/>
                          <a:hlinkClick r:id="rId9" action="ppaction://hlinkfile"/>
                        </a:rPr>
                        <a:t>  contradicting Rubenstein deposition and Bar Statements</a:t>
                      </a:r>
                      <a:endParaRPr kumimoji="0" lang="en-US" altLang="en-US" sz="2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27138">
                        <a:spcBef>
                          <a:spcPct val="20000"/>
                        </a:spcBef>
                        <a:defRPr sz="3900">
                          <a:solidFill>
                            <a:schemeClr val="tx1"/>
                          </a:solidFill>
                          <a:latin typeface="Times New Roman" pitchFamily="18" charset="0"/>
                        </a:defRPr>
                      </a:lvl1pPr>
                      <a:lvl2pPr marL="614363" defTabSz="1227138">
                        <a:spcBef>
                          <a:spcPct val="20000"/>
                        </a:spcBef>
                        <a:defRPr sz="3400">
                          <a:solidFill>
                            <a:schemeClr val="tx1"/>
                          </a:solidFill>
                          <a:latin typeface="Times New Roman" pitchFamily="18" charset="0"/>
                        </a:defRPr>
                      </a:lvl2pPr>
                      <a:lvl3pPr marL="1227138" defTabSz="1227138">
                        <a:spcBef>
                          <a:spcPct val="20000"/>
                        </a:spcBef>
                        <a:defRPr sz="2800">
                          <a:solidFill>
                            <a:schemeClr val="tx1"/>
                          </a:solidFill>
                          <a:latin typeface="Times New Roman" pitchFamily="18" charset="0"/>
                        </a:defRPr>
                      </a:lvl3pPr>
                      <a:lvl4pPr marL="1841500" defTabSz="1227138">
                        <a:spcBef>
                          <a:spcPct val="20000"/>
                        </a:spcBef>
                        <a:defRPr sz="2300">
                          <a:solidFill>
                            <a:schemeClr val="tx1"/>
                          </a:solidFill>
                          <a:latin typeface="Times New Roman" pitchFamily="18" charset="0"/>
                        </a:defRPr>
                      </a:lvl4pPr>
                      <a:lvl5pPr marL="2455863" defTabSz="1227138">
                        <a:spcBef>
                          <a:spcPct val="20000"/>
                        </a:spcBef>
                        <a:defRPr sz="2300">
                          <a:solidFill>
                            <a:schemeClr val="tx1"/>
                          </a:solidFill>
                          <a:latin typeface="Times New Roman" pitchFamily="18" charset="0"/>
                        </a:defRPr>
                      </a:lvl5pPr>
                      <a:lvl6pPr marL="2913063" defTabSz="1227138" fontAlgn="base">
                        <a:spcBef>
                          <a:spcPct val="20000"/>
                        </a:spcBef>
                        <a:spcAft>
                          <a:spcPct val="0"/>
                        </a:spcAft>
                        <a:defRPr sz="2300">
                          <a:solidFill>
                            <a:schemeClr val="tx1"/>
                          </a:solidFill>
                          <a:latin typeface="Times New Roman" pitchFamily="18" charset="0"/>
                        </a:defRPr>
                      </a:lvl6pPr>
                      <a:lvl7pPr marL="3370263" defTabSz="1227138" fontAlgn="base">
                        <a:spcBef>
                          <a:spcPct val="20000"/>
                        </a:spcBef>
                        <a:spcAft>
                          <a:spcPct val="0"/>
                        </a:spcAft>
                        <a:defRPr sz="2300">
                          <a:solidFill>
                            <a:schemeClr val="tx1"/>
                          </a:solidFill>
                          <a:latin typeface="Times New Roman" pitchFamily="18" charset="0"/>
                        </a:defRPr>
                      </a:lvl7pPr>
                      <a:lvl8pPr marL="3827463" defTabSz="1227138" fontAlgn="base">
                        <a:spcBef>
                          <a:spcPct val="20000"/>
                        </a:spcBef>
                        <a:spcAft>
                          <a:spcPct val="0"/>
                        </a:spcAft>
                        <a:defRPr sz="2300">
                          <a:solidFill>
                            <a:schemeClr val="tx1"/>
                          </a:solidFill>
                          <a:latin typeface="Times New Roman" pitchFamily="18" charset="0"/>
                        </a:defRPr>
                      </a:lvl8pPr>
                      <a:lvl9pPr marL="4284663" defTabSz="1227138" fontAlgn="base">
                        <a:spcBef>
                          <a:spcPct val="20000"/>
                        </a:spcBef>
                        <a:spcAft>
                          <a:spcPct val="0"/>
                        </a:spcAft>
                        <a:defRPr sz="2300">
                          <a:solidFill>
                            <a:schemeClr val="tx1"/>
                          </a:solidFill>
                          <a:latin typeface="Times New Roman" pitchFamily="18" charset="0"/>
                        </a:defRPr>
                      </a:lvl9pPr>
                    </a:lstStyle>
                    <a:p>
                      <a:pPr marL="0" marR="0" lvl="0" indent="0" algn="l" defTabSz="1227138"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imes New Roman" pitchFamily="18" charset="0"/>
                          <a:hlinkClick r:id="rId10" action="ppaction://hlinkfile"/>
                        </a:rPr>
                        <a:t>Witness Statements</a:t>
                      </a:r>
                      <a:endParaRPr kumimoji="0" lang="en-US" altLang="en-US" sz="2400" b="0" i="0" u="none" strike="noStrike" cap="none" normalizeH="0" baseline="0" dirty="0" smtClean="0">
                        <a:ln>
                          <a:noFill/>
                        </a:ln>
                        <a:solidFill>
                          <a:schemeClr val="tx1"/>
                        </a:solidFill>
                        <a:effectLst/>
                        <a:latin typeface="Times New Roman" pitchFamily="18" charset="0"/>
                      </a:endParaRPr>
                    </a:p>
                    <a:p>
                      <a:pPr marL="0" marR="0" lvl="0" indent="0" algn="l" defTabSz="1227138"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itchFamily="18" charset="0"/>
                      </a:endParaRPr>
                    </a:p>
                    <a:p>
                      <a:pPr marL="0" marR="0" lvl="0" indent="0" algn="l" defTabSz="1227138"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imes New Roman" pitchFamily="18" charset="0"/>
                        </a:rPr>
                        <a:t>Witness Statements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9527" name="Object 23">
            <a:hlinkClick r:id="" action="ppaction://ole?verb=0"/>
            <a:hlinkHover r:id="" action="ppaction://ole?verb=0"/>
          </p:cNvPr>
          <p:cNvGraphicFramePr>
            <a:graphicFrameLocks noChangeAspect="1"/>
          </p:cNvGraphicFramePr>
          <p:nvPr/>
        </p:nvGraphicFramePr>
        <p:xfrm>
          <a:off x="10972800" y="7620000"/>
          <a:ext cx="914400" cy="714375"/>
        </p:xfrm>
        <a:graphic>
          <a:graphicData uri="http://schemas.openxmlformats.org/presentationml/2006/ole">
            <mc:AlternateContent xmlns:mc="http://schemas.openxmlformats.org/markup-compatibility/2006">
              <mc:Choice xmlns:v="urn:schemas-microsoft-com:vml" Requires="v">
                <p:oleObj spid="_x0000_s149549" name="Sound Recorder Document" showAsIcon="1" r:id="rId11" imgW="914400" imgH="714240" progId="SoundRec">
                  <p:embed/>
                </p:oleObj>
              </mc:Choice>
              <mc:Fallback>
                <p:oleObj name="Sound Recorder Document" showAsIcon="1" r:id="rId11" imgW="914400" imgH="714240" progId="SoundRec">
                  <p:embed/>
                  <p:pic>
                    <p:nvPicPr>
                      <p:cNvPr id="0" name="Object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972800" y="76200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9528" name="Object 24"/>
          <p:cNvGraphicFramePr>
            <a:graphicFrameLocks noChangeAspect="1"/>
          </p:cNvGraphicFramePr>
          <p:nvPr/>
        </p:nvGraphicFramePr>
        <p:xfrm>
          <a:off x="6400800" y="6858000"/>
          <a:ext cx="1390650" cy="914400"/>
        </p:xfrm>
        <a:graphic>
          <a:graphicData uri="http://schemas.openxmlformats.org/presentationml/2006/ole">
            <mc:AlternateContent xmlns:mc="http://schemas.openxmlformats.org/markup-compatibility/2006">
              <mc:Choice xmlns:v="urn:schemas-microsoft-com:vml" Requires="v">
                <p:oleObj spid="_x0000_s149550" name="Acrobat Document" r:id="rId13" imgW="1390680" imgH="914400" progId="AcroExch.Document">
                  <p:embed/>
                </p:oleObj>
              </mc:Choice>
              <mc:Fallback>
                <p:oleObj name="Acrobat Document" r:id="rId13" imgW="1390680" imgH="914400" progId="AcroExch.Document">
                  <p:embed/>
                  <p:pic>
                    <p:nvPicPr>
                      <p:cNvPr id="0" name="Object 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00800" y="6858000"/>
                        <a:ext cx="139065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C955885-42B3-4A1F-88D7-7A63CCA1865F}" type="datetime1">
              <a:rPr lang="en-US" altLang="en-US"/>
              <a:pPr/>
              <a:t>10/17/2015</a:t>
            </a:fld>
            <a:endParaRPr lang="en-US" altLang="en-US"/>
          </a:p>
        </p:txBody>
      </p:sp>
      <p:sp>
        <p:nvSpPr>
          <p:cNvPr id="7" name="Slide Number Placeholder 6"/>
          <p:cNvSpPr>
            <a:spLocks noGrp="1"/>
          </p:cNvSpPr>
          <p:nvPr>
            <p:ph type="sldNum" sz="quarter" idx="12"/>
          </p:nvPr>
        </p:nvSpPr>
        <p:spPr/>
        <p:txBody>
          <a:bodyPr/>
          <a:lstStyle/>
          <a:p>
            <a:fld id="{F02BE26A-499E-43AB-B156-C0F9F7365EA5}" type="slidenum">
              <a:rPr lang="en-US" altLang="en-US"/>
              <a:pPr/>
              <a:t>13</a:t>
            </a:fld>
            <a:endParaRPr lang="en-US" altLang="en-US"/>
          </a:p>
        </p:txBody>
      </p:sp>
      <p:sp>
        <p:nvSpPr>
          <p:cNvPr id="155650" name="Rectangle 2"/>
          <p:cNvSpPr>
            <a:spLocks noGrp="1" noChangeArrowheads="1"/>
          </p:cNvSpPr>
          <p:nvPr>
            <p:ph type="title"/>
          </p:nvPr>
        </p:nvSpPr>
        <p:spPr>
          <a:xfrm>
            <a:off x="0" y="76200"/>
            <a:ext cx="11887200" cy="838200"/>
          </a:xfrm>
        </p:spPr>
        <p:txBody>
          <a:bodyPr/>
          <a:lstStyle/>
          <a:p>
            <a:r>
              <a:rPr lang="en-US" altLang="en-US" sz="3200" b="1"/>
              <a:t>Rubenstein’s Conflict of Interests</a:t>
            </a:r>
          </a:p>
        </p:txBody>
      </p:sp>
      <p:sp>
        <p:nvSpPr>
          <p:cNvPr id="155651" name="Rectangle 3"/>
          <p:cNvSpPr>
            <a:spLocks noGrp="1" noChangeArrowheads="1"/>
          </p:cNvSpPr>
          <p:nvPr>
            <p:ph type="body" sz="half" idx="1"/>
          </p:nvPr>
        </p:nvSpPr>
        <p:spPr/>
        <p:txBody>
          <a:bodyPr/>
          <a:lstStyle/>
          <a:p>
            <a:r>
              <a:rPr lang="en-US" altLang="en-US" sz="3400"/>
              <a:t>MPEGLA – PR client with Rubenstein patent evaluator</a:t>
            </a:r>
          </a:p>
          <a:p>
            <a:r>
              <a:rPr lang="en-US" altLang="en-US" sz="3400"/>
              <a:t>DVD Patent Pool - PR client with Rubenstein patent evaluator – See Deposition and Rubenstein response to NY Bar</a:t>
            </a:r>
          </a:p>
          <a:p>
            <a:r>
              <a:rPr lang="en-US" altLang="en-US" sz="3400"/>
              <a:t>Proskauer Rose clients</a:t>
            </a:r>
          </a:p>
        </p:txBody>
      </p:sp>
      <p:sp>
        <p:nvSpPr>
          <p:cNvPr id="155652" name="Rectangle 4"/>
          <p:cNvSpPr>
            <a:spLocks noGrp="1" noChangeArrowheads="1"/>
          </p:cNvSpPr>
          <p:nvPr>
            <p:ph type="body" sz="half" idx="2"/>
          </p:nvPr>
        </p:nvSpPr>
        <p:spPr/>
        <p:txBody>
          <a:bodyPr/>
          <a:lstStyle/>
          <a:p>
            <a:r>
              <a:rPr lang="en-US" altLang="en-US" sz="3800"/>
              <a:t>Investors relied on him</a:t>
            </a:r>
          </a:p>
          <a:p>
            <a:r>
              <a:rPr lang="en-US" altLang="en-US" sz="3800"/>
              <a:t>Private Placement documents edited, reviewed and disseminated by PR contain Rubenstein as Advisor, also shareholder of Iviewit</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1"/>
          <p:cNvSpPr>
            <a:spLocks noGrp="1"/>
          </p:cNvSpPr>
          <p:nvPr>
            <p:ph type="dt" sz="half" idx="10"/>
          </p:nvPr>
        </p:nvSpPr>
        <p:spPr/>
        <p:txBody>
          <a:bodyPr/>
          <a:lstStyle/>
          <a:p>
            <a:fld id="{E21810AB-C9C1-43BC-9CCD-C211F97D12C1}" type="datetime1">
              <a:rPr lang="en-US" altLang="en-US"/>
              <a:pPr/>
              <a:t>10/17/2015</a:t>
            </a:fld>
            <a:endParaRPr lang="en-US" altLang="en-US"/>
          </a:p>
        </p:txBody>
      </p:sp>
      <p:sp>
        <p:nvSpPr>
          <p:cNvPr id="18" name="Slide Number Placeholder 3"/>
          <p:cNvSpPr>
            <a:spLocks noGrp="1"/>
          </p:cNvSpPr>
          <p:nvPr>
            <p:ph type="sldNum" sz="quarter" idx="12"/>
          </p:nvPr>
        </p:nvSpPr>
        <p:spPr/>
        <p:txBody>
          <a:bodyPr/>
          <a:lstStyle/>
          <a:p>
            <a:fld id="{934ABF89-6672-44BD-A894-73D154DFAC10}" type="slidenum">
              <a:rPr lang="en-US" altLang="en-US"/>
              <a:pPr/>
              <a:t>14</a:t>
            </a:fld>
            <a:endParaRPr lang="en-US" altLang="en-US"/>
          </a:p>
        </p:txBody>
      </p:sp>
      <p:graphicFrame>
        <p:nvGraphicFramePr>
          <p:cNvPr id="152622" name="Group 46"/>
          <p:cNvGraphicFramePr>
            <a:graphicFrameLocks noGrp="1"/>
          </p:cNvGraphicFramePr>
          <p:nvPr/>
        </p:nvGraphicFramePr>
        <p:xfrm>
          <a:off x="0" y="1371600"/>
          <a:ext cx="11658600" cy="8229600"/>
        </p:xfrm>
        <a:graphic>
          <a:graphicData uri="http://schemas.openxmlformats.org/drawingml/2006/table">
            <a:tbl>
              <a:tblPr/>
              <a:tblGrid>
                <a:gridCol w="5918200"/>
                <a:gridCol w="5740400"/>
              </a:tblGrid>
              <a:tr h="7499350">
                <a:tc>
                  <a:txBody>
                    <a:bodyPr/>
                    <a:lstStyle>
                      <a:lvl1pPr defTabSz="1227138">
                        <a:spcBef>
                          <a:spcPct val="20000"/>
                        </a:spcBef>
                        <a:defRPr sz="3900">
                          <a:solidFill>
                            <a:schemeClr val="tx1"/>
                          </a:solidFill>
                          <a:latin typeface="Times New Roman" pitchFamily="18" charset="0"/>
                        </a:defRPr>
                      </a:lvl1pPr>
                      <a:lvl2pPr marL="614363" defTabSz="1227138">
                        <a:spcBef>
                          <a:spcPct val="20000"/>
                        </a:spcBef>
                        <a:defRPr sz="3400">
                          <a:solidFill>
                            <a:schemeClr val="tx1"/>
                          </a:solidFill>
                          <a:latin typeface="Times New Roman" pitchFamily="18" charset="0"/>
                        </a:defRPr>
                      </a:lvl2pPr>
                      <a:lvl3pPr marL="1227138" defTabSz="1227138">
                        <a:spcBef>
                          <a:spcPct val="20000"/>
                        </a:spcBef>
                        <a:defRPr sz="2800">
                          <a:solidFill>
                            <a:schemeClr val="tx1"/>
                          </a:solidFill>
                          <a:latin typeface="Times New Roman" pitchFamily="18" charset="0"/>
                        </a:defRPr>
                      </a:lvl3pPr>
                      <a:lvl4pPr marL="1841500" defTabSz="1227138">
                        <a:spcBef>
                          <a:spcPct val="20000"/>
                        </a:spcBef>
                        <a:defRPr sz="2300">
                          <a:solidFill>
                            <a:schemeClr val="tx1"/>
                          </a:solidFill>
                          <a:latin typeface="Times New Roman" pitchFamily="18" charset="0"/>
                        </a:defRPr>
                      </a:lvl4pPr>
                      <a:lvl5pPr marL="2455863" defTabSz="1227138">
                        <a:spcBef>
                          <a:spcPct val="20000"/>
                        </a:spcBef>
                        <a:defRPr sz="2300">
                          <a:solidFill>
                            <a:schemeClr val="tx1"/>
                          </a:solidFill>
                          <a:latin typeface="Times New Roman" pitchFamily="18" charset="0"/>
                        </a:defRPr>
                      </a:lvl5pPr>
                      <a:lvl6pPr marL="2913063" defTabSz="1227138" fontAlgn="base">
                        <a:spcBef>
                          <a:spcPct val="20000"/>
                        </a:spcBef>
                        <a:spcAft>
                          <a:spcPct val="0"/>
                        </a:spcAft>
                        <a:defRPr sz="2300">
                          <a:solidFill>
                            <a:schemeClr val="tx1"/>
                          </a:solidFill>
                          <a:latin typeface="Times New Roman" pitchFamily="18" charset="0"/>
                        </a:defRPr>
                      </a:lvl6pPr>
                      <a:lvl7pPr marL="3370263" defTabSz="1227138" fontAlgn="base">
                        <a:spcBef>
                          <a:spcPct val="20000"/>
                        </a:spcBef>
                        <a:spcAft>
                          <a:spcPct val="0"/>
                        </a:spcAft>
                        <a:defRPr sz="2300">
                          <a:solidFill>
                            <a:schemeClr val="tx1"/>
                          </a:solidFill>
                          <a:latin typeface="Times New Roman" pitchFamily="18" charset="0"/>
                        </a:defRPr>
                      </a:lvl7pPr>
                      <a:lvl8pPr marL="3827463" defTabSz="1227138" fontAlgn="base">
                        <a:spcBef>
                          <a:spcPct val="20000"/>
                        </a:spcBef>
                        <a:spcAft>
                          <a:spcPct val="0"/>
                        </a:spcAft>
                        <a:defRPr sz="2300">
                          <a:solidFill>
                            <a:schemeClr val="tx1"/>
                          </a:solidFill>
                          <a:latin typeface="Times New Roman" pitchFamily="18" charset="0"/>
                        </a:defRPr>
                      </a:lvl8pPr>
                      <a:lvl9pPr marL="4284663" defTabSz="1227138" fontAlgn="base">
                        <a:spcBef>
                          <a:spcPct val="20000"/>
                        </a:spcBef>
                        <a:spcAft>
                          <a:spcPct val="0"/>
                        </a:spcAft>
                        <a:defRPr sz="2300">
                          <a:solidFill>
                            <a:schemeClr val="tx1"/>
                          </a:solidFill>
                          <a:latin typeface="Times New Roman" pitchFamily="18" charset="0"/>
                        </a:defRPr>
                      </a:lvl9pPr>
                    </a:lstStyle>
                    <a:p>
                      <a:pPr marL="0" marR="0" lvl="0" indent="0" algn="l" defTabSz="1227138" rtl="0" eaLnBrk="1" fontAlgn="base" latinLnBrk="0" hangingPunct="1">
                        <a:lnSpc>
                          <a:spcPct val="100000"/>
                        </a:lnSpc>
                        <a:spcBef>
                          <a:spcPct val="20000"/>
                        </a:spcBef>
                        <a:spcAft>
                          <a:spcPct val="0"/>
                        </a:spcAft>
                        <a:buClrTx/>
                        <a:buSzTx/>
                        <a:buFontTx/>
                        <a:buChar char="•"/>
                        <a:tabLst/>
                      </a:pPr>
                      <a:r>
                        <a:rPr kumimoji="0" lang="en-US" altLang="en-US" sz="2000" b="0" i="0" u="none" strike="noStrike" cap="none" normalizeH="0" baseline="0" dirty="0" smtClean="0">
                          <a:ln>
                            <a:noFill/>
                          </a:ln>
                          <a:solidFill>
                            <a:schemeClr val="tx1"/>
                          </a:solidFill>
                          <a:effectLst/>
                          <a:latin typeface="Times New Roman" pitchFamily="18" charset="0"/>
                          <a:hlinkClick r:id="rId4" action="ppaction://hlinkfile"/>
                        </a:rPr>
                        <a:t>Deposition</a:t>
                      </a:r>
                      <a:endParaRPr kumimoji="0" lang="en-US" altLang="en-US" sz="2000" b="0" i="0" u="none" strike="noStrike" cap="none" normalizeH="0" baseline="0" dirty="0" smtClean="0">
                        <a:ln>
                          <a:noFill/>
                        </a:ln>
                        <a:solidFill>
                          <a:schemeClr val="tx1"/>
                        </a:solidFill>
                        <a:effectLst/>
                        <a:latin typeface="Times New Roman" pitchFamily="18" charset="0"/>
                      </a:endParaRPr>
                    </a:p>
                    <a:p>
                      <a:pPr marL="0" marR="0" lvl="0" indent="0" algn="l" defTabSz="1227138" rtl="0" eaLnBrk="1" fontAlgn="base" latinLnBrk="0" hangingPunct="1">
                        <a:lnSpc>
                          <a:spcPct val="100000"/>
                        </a:lnSpc>
                        <a:spcBef>
                          <a:spcPct val="20000"/>
                        </a:spcBef>
                        <a:spcAft>
                          <a:spcPct val="0"/>
                        </a:spcAft>
                        <a:buClrTx/>
                        <a:buSzTx/>
                        <a:buFontTx/>
                        <a:buChar char="•"/>
                        <a:tabLst/>
                      </a:pPr>
                      <a:r>
                        <a:rPr kumimoji="0" lang="en-US" altLang="en-US" sz="2000" b="0" i="0" u="none" strike="noStrike" cap="none" normalizeH="0" baseline="0" dirty="0" smtClean="0">
                          <a:ln>
                            <a:noFill/>
                          </a:ln>
                          <a:solidFill>
                            <a:schemeClr val="tx1"/>
                          </a:solidFill>
                          <a:effectLst/>
                          <a:latin typeface="Times New Roman" pitchFamily="18" charset="0"/>
                          <a:hlinkClick r:id="rId5" action="ppaction://hlinkfile"/>
                        </a:rPr>
                        <a:t>Rubenstein Affidavit to Court</a:t>
                      </a:r>
                      <a:endParaRPr kumimoji="0" lang="en-US" altLang="en-US" sz="2000" b="0" i="0" u="none" strike="noStrike" cap="none" normalizeH="0" baseline="0" dirty="0" smtClean="0">
                        <a:ln>
                          <a:noFill/>
                        </a:ln>
                        <a:solidFill>
                          <a:schemeClr val="tx1"/>
                        </a:solidFill>
                        <a:effectLst/>
                        <a:latin typeface="Times New Roman" pitchFamily="18" charset="0"/>
                      </a:endParaRPr>
                    </a:p>
                    <a:p>
                      <a:pPr marL="0" marR="0" lvl="0" indent="0" algn="l" defTabSz="1227138" rtl="0" eaLnBrk="1" fontAlgn="base" latinLnBrk="0" hangingPunct="1">
                        <a:lnSpc>
                          <a:spcPct val="100000"/>
                        </a:lnSpc>
                        <a:spcBef>
                          <a:spcPct val="20000"/>
                        </a:spcBef>
                        <a:spcAft>
                          <a:spcPct val="0"/>
                        </a:spcAft>
                        <a:buClrTx/>
                        <a:buSzTx/>
                        <a:buFontTx/>
                        <a:buChar char="•"/>
                        <a:tabLst/>
                      </a:pPr>
                      <a:r>
                        <a:rPr kumimoji="0" lang="en-US" altLang="en-US" sz="2000" b="0" i="0" u="none" strike="noStrike" cap="none" normalizeH="0" baseline="0" dirty="0" smtClean="0">
                          <a:ln>
                            <a:noFill/>
                          </a:ln>
                          <a:solidFill>
                            <a:schemeClr val="tx1"/>
                          </a:solidFill>
                          <a:effectLst/>
                          <a:latin typeface="Times New Roman" pitchFamily="18" charset="0"/>
                          <a:hlinkClick r:id="rId6" action="ppaction://hlinkfile"/>
                        </a:rPr>
                        <a:t>Rubenstein New York Bar Response</a:t>
                      </a:r>
                      <a:endParaRPr kumimoji="0" lang="en-US" altLang="en-US" sz="2000" b="0" i="0" u="none" strike="noStrike" cap="none" normalizeH="0" baseline="0" dirty="0" smtClean="0">
                        <a:ln>
                          <a:noFill/>
                        </a:ln>
                        <a:solidFill>
                          <a:schemeClr val="tx1"/>
                        </a:solidFill>
                        <a:effectLst/>
                        <a:latin typeface="Times New Roman" pitchFamily="18" charset="0"/>
                      </a:endParaRPr>
                    </a:p>
                    <a:p>
                      <a:pPr marL="0" marR="0" lvl="0" indent="0" algn="l" defTabSz="1227138" rtl="0" eaLnBrk="1" fontAlgn="base" latinLnBrk="0" hangingPunct="1">
                        <a:lnSpc>
                          <a:spcPct val="100000"/>
                        </a:lnSpc>
                        <a:spcBef>
                          <a:spcPct val="20000"/>
                        </a:spcBef>
                        <a:spcAft>
                          <a:spcPct val="0"/>
                        </a:spcAft>
                        <a:buClrTx/>
                        <a:buSzTx/>
                        <a:buFontTx/>
                        <a:buChar char="•"/>
                        <a:tabLst/>
                      </a:pPr>
                      <a:r>
                        <a:rPr kumimoji="0" lang="en-US" altLang="en-US" sz="2000" b="0" i="0" u="none" strike="noStrike" cap="none" normalizeH="0" baseline="0" dirty="0" smtClean="0">
                          <a:ln>
                            <a:noFill/>
                          </a:ln>
                          <a:solidFill>
                            <a:schemeClr val="tx1"/>
                          </a:solidFill>
                          <a:effectLst/>
                          <a:latin typeface="Times New Roman" pitchFamily="18" charset="0"/>
                        </a:rPr>
                        <a:t>Iviewit Documents showing Rubenstein handling patents, directing patents, maintaining original patent documents, billing records containing Rubenstein entries</a:t>
                      </a:r>
                    </a:p>
                    <a:p>
                      <a:pPr marL="0" marR="0" lvl="0" indent="0" algn="l" defTabSz="1227138" rtl="0" eaLnBrk="1" fontAlgn="base" latinLnBrk="0" hangingPunct="1">
                        <a:lnSpc>
                          <a:spcPct val="100000"/>
                        </a:lnSpc>
                        <a:spcBef>
                          <a:spcPct val="20000"/>
                        </a:spcBef>
                        <a:spcAft>
                          <a:spcPct val="0"/>
                        </a:spcAft>
                        <a:buClrTx/>
                        <a:buSzTx/>
                        <a:buFontTx/>
                        <a:buChar char="•"/>
                        <a:tabLst/>
                      </a:pPr>
                      <a:r>
                        <a:rPr kumimoji="0" lang="en-US" altLang="en-US" sz="2000" b="0" i="0" u="none" strike="noStrike" cap="none" normalizeH="0" baseline="0" dirty="0" smtClean="0">
                          <a:ln>
                            <a:noFill/>
                          </a:ln>
                          <a:solidFill>
                            <a:schemeClr val="tx1"/>
                          </a:solidFill>
                          <a:effectLst/>
                          <a:latin typeface="Times New Roman" pitchFamily="18" charset="0"/>
                        </a:rPr>
                        <a:t>Business plans disseminated by Proskauer Rose showing Rubenstein as Advisory Board member.</a:t>
                      </a:r>
                    </a:p>
                    <a:p>
                      <a:pPr marL="0" marR="0" lvl="0" indent="0" algn="l" defTabSz="1227138" rtl="0" eaLnBrk="1" fontAlgn="base" latinLnBrk="0" hangingPunct="1">
                        <a:lnSpc>
                          <a:spcPct val="100000"/>
                        </a:lnSpc>
                        <a:spcBef>
                          <a:spcPct val="20000"/>
                        </a:spcBef>
                        <a:spcAft>
                          <a:spcPct val="0"/>
                        </a:spcAft>
                        <a:buClrTx/>
                        <a:buSzTx/>
                        <a:buFontTx/>
                        <a:buChar char="•"/>
                        <a:tabLst/>
                      </a:pPr>
                      <a:r>
                        <a:rPr kumimoji="0" lang="en-US" altLang="en-US" sz="2000" b="0" i="0" u="none" strike="noStrike" cap="none" normalizeH="0" baseline="0" dirty="0" smtClean="0">
                          <a:ln>
                            <a:noFill/>
                          </a:ln>
                          <a:solidFill>
                            <a:schemeClr val="tx1"/>
                          </a:solidFill>
                          <a:effectLst/>
                          <a:latin typeface="Times New Roman" pitchFamily="18" charset="0"/>
                        </a:rPr>
                        <a:t>Utley Document pointing to Rubenstein as Advisor to Board</a:t>
                      </a:r>
                    </a:p>
                    <a:p>
                      <a:pPr marL="0" marR="0" lvl="0" indent="0" algn="l" defTabSz="1227138" rtl="0" eaLnBrk="1" fontAlgn="base" latinLnBrk="0" hangingPunct="1">
                        <a:lnSpc>
                          <a:spcPct val="100000"/>
                        </a:lnSpc>
                        <a:spcBef>
                          <a:spcPct val="20000"/>
                        </a:spcBef>
                        <a:spcAft>
                          <a:spcPct val="0"/>
                        </a:spcAft>
                        <a:buClrTx/>
                        <a:buSzTx/>
                        <a:buFontTx/>
                        <a:buChar char="•"/>
                        <a:tabLst/>
                      </a:pPr>
                      <a:r>
                        <a:rPr kumimoji="0" lang="en-US" altLang="en-US" sz="2000" b="0" i="0" u="none" strike="noStrike" cap="none" normalizeH="0" baseline="0" dirty="0" smtClean="0">
                          <a:ln>
                            <a:noFill/>
                          </a:ln>
                          <a:solidFill>
                            <a:schemeClr val="tx1"/>
                          </a:solidFill>
                          <a:effectLst/>
                          <a:latin typeface="Times New Roman" pitchFamily="18" charset="0"/>
                        </a:rPr>
                        <a:t>Witness Statements – Rubenstein was critical to investment in Iviewit</a:t>
                      </a:r>
                    </a:p>
                    <a:p>
                      <a:pPr marL="0" marR="0" lvl="0" indent="0" algn="l" defTabSz="1227138" rtl="0" eaLnBrk="1" fontAlgn="base" latinLnBrk="0" hangingPunct="1">
                        <a:lnSpc>
                          <a:spcPct val="100000"/>
                        </a:lnSpc>
                        <a:spcBef>
                          <a:spcPct val="20000"/>
                        </a:spcBef>
                        <a:spcAft>
                          <a:spcPct val="0"/>
                        </a:spcAft>
                        <a:buClrTx/>
                        <a:buSzTx/>
                        <a:buFontTx/>
                        <a:buChar char="•"/>
                        <a:tabLst/>
                      </a:pPr>
                      <a:r>
                        <a:rPr kumimoji="0" lang="en-US" altLang="en-US" sz="2000" b="0" i="0" u="none" strike="noStrike" cap="none" normalizeH="0" baseline="0" dirty="0" err="1" smtClean="0">
                          <a:ln>
                            <a:noFill/>
                          </a:ln>
                          <a:solidFill>
                            <a:schemeClr val="tx1"/>
                          </a:solidFill>
                          <a:effectLst/>
                          <a:latin typeface="Times New Roman" pitchFamily="18" charset="0"/>
                          <a:hlinkClick r:id="rId7" action="ppaction://hlinkfile"/>
                        </a:rPr>
                        <a:t>Shirajee</a:t>
                      </a:r>
                      <a:r>
                        <a:rPr kumimoji="0" lang="en-US" altLang="en-US" sz="2000" b="0" i="0" u="none" strike="noStrike" cap="none" normalizeH="0" baseline="0" dirty="0" smtClean="0">
                          <a:ln>
                            <a:noFill/>
                          </a:ln>
                          <a:solidFill>
                            <a:schemeClr val="tx1"/>
                          </a:solidFill>
                          <a:effectLst/>
                          <a:latin typeface="Times New Roman" pitchFamily="18" charset="0"/>
                          <a:hlinkClick r:id="rId7" action="ppaction://hlinkfile"/>
                        </a:rPr>
                        <a:t> Testimony  contradicting Rubenstein deposition and Bar Statements</a:t>
                      </a:r>
                      <a:endParaRPr kumimoji="0" lang="en-US" altLang="en-US" sz="2000" b="0" i="0" u="none" strike="noStrike" cap="none" normalizeH="0" baseline="0" dirty="0" smtClean="0">
                        <a:ln>
                          <a:noFill/>
                        </a:ln>
                        <a:solidFill>
                          <a:schemeClr val="tx1"/>
                        </a:solidFill>
                        <a:effectLst/>
                        <a:latin typeface="Times New Roman" pitchFamily="18" charset="0"/>
                      </a:endParaRPr>
                    </a:p>
                    <a:p>
                      <a:pPr marL="0" marR="0" lvl="0" indent="0" algn="l" defTabSz="1227138" rtl="0" eaLnBrk="1" fontAlgn="base" latinLnBrk="0" hangingPunct="1">
                        <a:lnSpc>
                          <a:spcPct val="100000"/>
                        </a:lnSpc>
                        <a:spcBef>
                          <a:spcPct val="20000"/>
                        </a:spcBef>
                        <a:spcAft>
                          <a:spcPct val="0"/>
                        </a:spcAft>
                        <a:buClrTx/>
                        <a:buSzTx/>
                        <a:buFontTx/>
                        <a:buChar char="•"/>
                        <a:tabLst/>
                      </a:pPr>
                      <a:r>
                        <a:rPr kumimoji="0" lang="en-US" altLang="en-US" sz="2000" b="0" i="0" u="none" strike="noStrike" cap="none" normalizeH="0" baseline="0" dirty="0" smtClean="0">
                          <a:ln>
                            <a:noFill/>
                          </a:ln>
                          <a:solidFill>
                            <a:schemeClr val="tx1"/>
                          </a:solidFill>
                          <a:effectLst/>
                          <a:latin typeface="Times New Roman" pitchFamily="18" charset="0"/>
                        </a:rPr>
                        <a:t>Show document flow through PR and that Wheeler states that he kept original patent documents.  Joao is directed by Rubenstein in patent filings</a:t>
                      </a:r>
                    </a:p>
                    <a:p>
                      <a:pPr marL="0" marR="0" lvl="0" indent="0" algn="l" defTabSz="1227138" rtl="0" eaLnBrk="1" fontAlgn="base" latinLnBrk="0" hangingPunct="1">
                        <a:lnSpc>
                          <a:spcPct val="100000"/>
                        </a:lnSpc>
                        <a:spcBef>
                          <a:spcPct val="20000"/>
                        </a:spcBef>
                        <a:spcAft>
                          <a:spcPct val="0"/>
                        </a:spcAft>
                        <a:buClrTx/>
                        <a:buSzTx/>
                        <a:buFontTx/>
                        <a:buChar char="•"/>
                        <a:tabLst/>
                      </a:pPr>
                      <a:r>
                        <a:rPr kumimoji="0" lang="en-US" altLang="en-US" sz="2000" b="0" i="0" u="none" strike="noStrike" cap="none" normalizeH="0" baseline="0" dirty="0" smtClean="0">
                          <a:ln>
                            <a:noFill/>
                          </a:ln>
                          <a:solidFill>
                            <a:schemeClr val="tx1"/>
                          </a:solidFill>
                          <a:effectLst/>
                          <a:latin typeface="Times New Roman" pitchFamily="18" charset="0"/>
                        </a:rPr>
                        <a:t>Missing copyrights of sites and source code, billed for by PR</a:t>
                      </a:r>
                    </a:p>
                    <a:p>
                      <a:pPr marL="0" marR="0" lvl="0" indent="0" algn="l" defTabSz="1227138" rtl="0" eaLnBrk="1" fontAlgn="base" latinLnBrk="0" hangingPunct="1">
                        <a:lnSpc>
                          <a:spcPct val="100000"/>
                        </a:lnSpc>
                        <a:spcBef>
                          <a:spcPct val="20000"/>
                        </a:spcBef>
                        <a:spcAft>
                          <a:spcPct val="0"/>
                        </a:spcAft>
                        <a:buClrTx/>
                        <a:buSzTx/>
                        <a:buFontTx/>
                        <a:buChar char="•"/>
                        <a:tabLst/>
                      </a:pPr>
                      <a:endParaRPr kumimoji="0" lang="en-US" altLang="en-US" sz="2000" b="0" i="0" u="none" strike="noStrike" cap="none" normalizeH="0" baseline="0" dirty="0" smtClean="0">
                        <a:ln>
                          <a:noFill/>
                        </a:ln>
                        <a:solidFill>
                          <a:schemeClr val="tx1"/>
                        </a:solidFill>
                        <a:effectLst/>
                        <a:latin typeface="Times New Roman" pitchFamily="18" charset="0"/>
                      </a:endParaRPr>
                    </a:p>
                    <a:p>
                      <a:pPr marL="0" marR="0" lvl="0" indent="0" algn="l" defTabSz="1227138" rtl="0" eaLnBrk="1" fontAlgn="base" latinLnBrk="0" hangingPunct="1">
                        <a:lnSpc>
                          <a:spcPct val="100000"/>
                        </a:lnSpc>
                        <a:spcBef>
                          <a:spcPct val="20000"/>
                        </a:spcBef>
                        <a:spcAft>
                          <a:spcPct val="0"/>
                        </a:spcAft>
                        <a:buClrTx/>
                        <a:buSzTx/>
                        <a:buFontTx/>
                        <a:buChar char="•"/>
                        <a:tabLst/>
                      </a:pPr>
                      <a:endParaRPr kumimoji="0" lang="en-US" altLang="en-US" sz="20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27138">
                        <a:spcBef>
                          <a:spcPct val="20000"/>
                        </a:spcBef>
                        <a:defRPr sz="3900">
                          <a:solidFill>
                            <a:schemeClr val="tx1"/>
                          </a:solidFill>
                          <a:latin typeface="Times New Roman" pitchFamily="18" charset="0"/>
                        </a:defRPr>
                      </a:lvl1pPr>
                      <a:lvl2pPr marL="614363" defTabSz="1227138">
                        <a:spcBef>
                          <a:spcPct val="20000"/>
                        </a:spcBef>
                        <a:defRPr sz="3400">
                          <a:solidFill>
                            <a:schemeClr val="tx1"/>
                          </a:solidFill>
                          <a:latin typeface="Times New Roman" pitchFamily="18" charset="0"/>
                        </a:defRPr>
                      </a:lvl2pPr>
                      <a:lvl3pPr marL="1227138" defTabSz="1227138">
                        <a:spcBef>
                          <a:spcPct val="20000"/>
                        </a:spcBef>
                        <a:defRPr sz="2800">
                          <a:solidFill>
                            <a:schemeClr val="tx1"/>
                          </a:solidFill>
                          <a:latin typeface="Times New Roman" pitchFamily="18" charset="0"/>
                        </a:defRPr>
                      </a:lvl3pPr>
                      <a:lvl4pPr marL="1841500" defTabSz="1227138">
                        <a:spcBef>
                          <a:spcPct val="20000"/>
                        </a:spcBef>
                        <a:defRPr sz="2300">
                          <a:solidFill>
                            <a:schemeClr val="tx1"/>
                          </a:solidFill>
                          <a:latin typeface="Times New Roman" pitchFamily="18" charset="0"/>
                        </a:defRPr>
                      </a:lvl4pPr>
                      <a:lvl5pPr marL="2455863" defTabSz="1227138">
                        <a:spcBef>
                          <a:spcPct val="20000"/>
                        </a:spcBef>
                        <a:defRPr sz="2300">
                          <a:solidFill>
                            <a:schemeClr val="tx1"/>
                          </a:solidFill>
                          <a:latin typeface="Times New Roman" pitchFamily="18" charset="0"/>
                        </a:defRPr>
                      </a:lvl5pPr>
                      <a:lvl6pPr marL="2913063" defTabSz="1227138" fontAlgn="base">
                        <a:spcBef>
                          <a:spcPct val="20000"/>
                        </a:spcBef>
                        <a:spcAft>
                          <a:spcPct val="0"/>
                        </a:spcAft>
                        <a:defRPr sz="2300">
                          <a:solidFill>
                            <a:schemeClr val="tx1"/>
                          </a:solidFill>
                          <a:latin typeface="Times New Roman" pitchFamily="18" charset="0"/>
                        </a:defRPr>
                      </a:lvl6pPr>
                      <a:lvl7pPr marL="3370263" defTabSz="1227138" fontAlgn="base">
                        <a:spcBef>
                          <a:spcPct val="20000"/>
                        </a:spcBef>
                        <a:spcAft>
                          <a:spcPct val="0"/>
                        </a:spcAft>
                        <a:defRPr sz="2300">
                          <a:solidFill>
                            <a:schemeClr val="tx1"/>
                          </a:solidFill>
                          <a:latin typeface="Times New Roman" pitchFamily="18" charset="0"/>
                        </a:defRPr>
                      </a:lvl7pPr>
                      <a:lvl8pPr marL="3827463" defTabSz="1227138" fontAlgn="base">
                        <a:spcBef>
                          <a:spcPct val="20000"/>
                        </a:spcBef>
                        <a:spcAft>
                          <a:spcPct val="0"/>
                        </a:spcAft>
                        <a:defRPr sz="2300">
                          <a:solidFill>
                            <a:schemeClr val="tx1"/>
                          </a:solidFill>
                          <a:latin typeface="Times New Roman" pitchFamily="18" charset="0"/>
                        </a:defRPr>
                      </a:lvl8pPr>
                      <a:lvl9pPr marL="4284663" defTabSz="1227138" fontAlgn="base">
                        <a:spcBef>
                          <a:spcPct val="20000"/>
                        </a:spcBef>
                        <a:spcAft>
                          <a:spcPct val="0"/>
                        </a:spcAft>
                        <a:defRPr sz="2300">
                          <a:solidFill>
                            <a:schemeClr val="tx1"/>
                          </a:solidFill>
                          <a:latin typeface="Times New Roman" pitchFamily="18" charset="0"/>
                        </a:defRPr>
                      </a:lvl9pPr>
                    </a:lstStyle>
                    <a:p>
                      <a:pPr marL="0" marR="0" lvl="0" indent="0" algn="l" defTabSz="1227138" rtl="0" eaLnBrk="1" fontAlgn="base" latinLnBrk="0" hangingPunct="1">
                        <a:lnSpc>
                          <a:spcPct val="100000"/>
                        </a:lnSpc>
                        <a:spcBef>
                          <a:spcPct val="20000"/>
                        </a:spcBef>
                        <a:spcAft>
                          <a:spcPct val="0"/>
                        </a:spcAft>
                        <a:buClrTx/>
                        <a:buSzTx/>
                        <a:buFontTx/>
                        <a:buChar char="•"/>
                        <a:tabLst/>
                      </a:pPr>
                      <a:r>
                        <a:rPr kumimoji="0" lang="en-US" altLang="en-US" sz="2000" b="0" i="0" u="none" strike="noStrike" cap="none" normalizeH="0" baseline="0" dirty="0" smtClean="0">
                          <a:ln>
                            <a:noFill/>
                          </a:ln>
                          <a:solidFill>
                            <a:schemeClr val="tx1"/>
                          </a:solidFill>
                          <a:effectLst/>
                          <a:latin typeface="Times New Roman" pitchFamily="18" charset="0"/>
                          <a:hlinkClick r:id="rId8" action="ppaction://hlinkfile"/>
                        </a:rPr>
                        <a:t>Kenneth Rubenstein statement to Court of no knowledge of Iviewit</a:t>
                      </a:r>
                      <a:endParaRPr kumimoji="0" lang="en-US" altLang="en-US" sz="2000" b="0" i="0" u="none" strike="noStrike" cap="none" normalizeH="0" baseline="0" dirty="0" smtClean="0">
                        <a:ln>
                          <a:noFill/>
                        </a:ln>
                        <a:solidFill>
                          <a:schemeClr val="tx1"/>
                        </a:solidFill>
                        <a:effectLst/>
                        <a:latin typeface="Times New Roman" pitchFamily="18" charset="0"/>
                      </a:endParaRPr>
                    </a:p>
                    <a:p>
                      <a:pPr marL="0" marR="0" lvl="0" indent="0" algn="l" defTabSz="1227138" rtl="0" eaLnBrk="1" fontAlgn="base" latinLnBrk="0" hangingPunct="1">
                        <a:lnSpc>
                          <a:spcPct val="100000"/>
                        </a:lnSpc>
                        <a:spcBef>
                          <a:spcPct val="20000"/>
                        </a:spcBef>
                        <a:spcAft>
                          <a:spcPct val="0"/>
                        </a:spcAft>
                        <a:buClrTx/>
                        <a:buSzTx/>
                        <a:buFontTx/>
                        <a:buChar char="•"/>
                        <a:tabLst/>
                      </a:pPr>
                      <a:r>
                        <a:rPr kumimoji="0" lang="en-US" altLang="en-US" sz="2000" b="0" i="0" u="none" strike="noStrike" cap="none" normalizeH="0" baseline="0" dirty="0" smtClean="0">
                          <a:ln>
                            <a:noFill/>
                          </a:ln>
                          <a:solidFill>
                            <a:schemeClr val="tx1"/>
                          </a:solidFill>
                          <a:effectLst/>
                          <a:latin typeface="Times New Roman" pitchFamily="18" charset="0"/>
                        </a:rPr>
                        <a:t>Wheeler letter to investors regarding Proskauer Rose review of technologies</a:t>
                      </a:r>
                    </a:p>
                    <a:p>
                      <a:pPr marL="0" marR="0" lvl="0" indent="0" algn="l" defTabSz="1227138" rtl="0" eaLnBrk="1" fontAlgn="base" latinLnBrk="0" hangingPunct="1">
                        <a:lnSpc>
                          <a:spcPct val="100000"/>
                        </a:lnSpc>
                        <a:spcBef>
                          <a:spcPct val="20000"/>
                        </a:spcBef>
                        <a:spcAft>
                          <a:spcPct val="0"/>
                        </a:spcAft>
                        <a:buClrTx/>
                        <a:buSzTx/>
                        <a:buFontTx/>
                        <a:buChar char="•"/>
                        <a:tabLst/>
                      </a:pPr>
                      <a:r>
                        <a:rPr kumimoji="0" lang="en-US" altLang="en-US" sz="2000" b="0" i="0" u="none" strike="noStrike" cap="none" normalizeH="0" baseline="0" dirty="0" smtClean="0">
                          <a:ln>
                            <a:noFill/>
                          </a:ln>
                          <a:solidFill>
                            <a:schemeClr val="tx1"/>
                          </a:solidFill>
                          <a:effectLst/>
                          <a:latin typeface="Times New Roman" pitchFamily="18" charset="0"/>
                        </a:rPr>
                        <a:t>Hassan regarding Rubenstein</a:t>
                      </a:r>
                    </a:p>
                    <a:p>
                      <a:pPr marL="0" marR="0" lvl="0" indent="0" algn="l" defTabSz="1227138" rtl="0" eaLnBrk="1" fontAlgn="base" latinLnBrk="0" hangingPunct="1">
                        <a:lnSpc>
                          <a:spcPct val="100000"/>
                        </a:lnSpc>
                        <a:spcBef>
                          <a:spcPct val="20000"/>
                        </a:spcBef>
                        <a:spcAft>
                          <a:spcPct val="0"/>
                        </a:spcAft>
                        <a:buClrTx/>
                        <a:buSzTx/>
                        <a:buFontTx/>
                        <a:buChar char="•"/>
                        <a:tabLst/>
                      </a:pPr>
                      <a:r>
                        <a:rPr kumimoji="0" lang="en-US" altLang="en-US" sz="2000" b="0" i="0" u="none" strike="noStrike" cap="none" normalizeH="0" baseline="0" dirty="0" smtClean="0">
                          <a:ln>
                            <a:noFill/>
                          </a:ln>
                          <a:solidFill>
                            <a:schemeClr val="tx1"/>
                          </a:solidFill>
                          <a:effectLst/>
                          <a:latin typeface="Times New Roman" pitchFamily="18" charset="0"/>
                        </a:rPr>
                        <a:t>Proskauer Wheeler letter relating to patent services</a:t>
                      </a:r>
                    </a:p>
                    <a:p>
                      <a:pPr marL="0" marR="0" lvl="0" indent="0" algn="l" defTabSz="1227138" rtl="0" eaLnBrk="1" fontAlgn="base" latinLnBrk="0" hangingPunct="1">
                        <a:lnSpc>
                          <a:spcPct val="100000"/>
                        </a:lnSpc>
                        <a:spcBef>
                          <a:spcPct val="20000"/>
                        </a:spcBef>
                        <a:spcAft>
                          <a:spcPct val="0"/>
                        </a:spcAft>
                        <a:buClrTx/>
                        <a:buSzTx/>
                        <a:buFontTx/>
                        <a:buChar char="•"/>
                        <a:tabLst/>
                      </a:pPr>
                      <a:r>
                        <a:rPr kumimoji="0" lang="en-US" altLang="en-US" sz="2000" b="0" i="0" u="none" strike="noStrike" cap="none" normalizeH="0" baseline="0" dirty="0" smtClean="0">
                          <a:ln>
                            <a:noFill/>
                          </a:ln>
                          <a:solidFill>
                            <a:schemeClr val="tx1"/>
                          </a:solidFill>
                          <a:effectLst/>
                          <a:latin typeface="Times New Roman" pitchFamily="18" charset="0"/>
                        </a:rPr>
                        <a:t>Rubenstein whereabouts unknown immediately after learning of Iviewit moves from </a:t>
                      </a:r>
                      <a:r>
                        <a:rPr kumimoji="0" lang="en-US" altLang="en-US" sz="2000" b="0" i="0" u="none" strike="noStrike" cap="none" normalizeH="0" baseline="0" dirty="0" err="1" smtClean="0">
                          <a:ln>
                            <a:noFill/>
                          </a:ln>
                          <a:solidFill>
                            <a:schemeClr val="tx1"/>
                          </a:solidFill>
                          <a:effectLst/>
                          <a:latin typeface="Times New Roman" pitchFamily="18" charset="0"/>
                        </a:rPr>
                        <a:t>MLGS</a:t>
                      </a:r>
                      <a:r>
                        <a:rPr kumimoji="0" lang="en-US" altLang="en-US" sz="2000" b="0" i="0" u="none" strike="noStrike" cap="none" normalizeH="0" baseline="0" dirty="0" smtClean="0">
                          <a:ln>
                            <a:noFill/>
                          </a:ln>
                          <a:solidFill>
                            <a:schemeClr val="tx1"/>
                          </a:solidFill>
                          <a:effectLst/>
                          <a:latin typeface="Times New Roman" pitchFamily="18" charset="0"/>
                        </a:rPr>
                        <a:t> to PR, letter to Wheeler, who is Rubenstein</a:t>
                      </a:r>
                    </a:p>
                    <a:p>
                      <a:pPr marL="0" marR="0" lvl="0" indent="0" algn="l" defTabSz="1227138" rtl="0" eaLnBrk="1" fontAlgn="base" latinLnBrk="0" hangingPunct="1">
                        <a:lnSpc>
                          <a:spcPct val="100000"/>
                        </a:lnSpc>
                        <a:spcBef>
                          <a:spcPct val="20000"/>
                        </a:spcBef>
                        <a:spcAft>
                          <a:spcPct val="0"/>
                        </a:spcAft>
                        <a:buClrTx/>
                        <a:buSzTx/>
                        <a:buFontTx/>
                        <a:buChar char="•"/>
                        <a:tabLst/>
                      </a:pPr>
                      <a:r>
                        <a:rPr kumimoji="0" lang="en-US" altLang="en-US" sz="2000" b="0" i="0" u="none" strike="noStrike" cap="none" normalizeH="0" baseline="0" dirty="0" smtClean="0">
                          <a:ln>
                            <a:noFill/>
                          </a:ln>
                          <a:solidFill>
                            <a:schemeClr val="tx1"/>
                          </a:solidFill>
                          <a:effectLst/>
                          <a:latin typeface="Times New Roman" pitchFamily="18" charset="0"/>
                        </a:rPr>
                        <a:t>Directs Raymond Joao who he claims is coming to PR with him from </a:t>
                      </a:r>
                      <a:r>
                        <a:rPr kumimoji="0" lang="en-US" altLang="en-US" sz="2000" b="0" i="0" u="none" strike="noStrike" cap="none" normalizeH="0" baseline="0" dirty="0" err="1" smtClean="0">
                          <a:ln>
                            <a:noFill/>
                          </a:ln>
                          <a:solidFill>
                            <a:schemeClr val="tx1"/>
                          </a:solidFill>
                          <a:effectLst/>
                          <a:latin typeface="Times New Roman" pitchFamily="18" charset="0"/>
                        </a:rPr>
                        <a:t>MLGS</a:t>
                      </a:r>
                      <a:r>
                        <a:rPr kumimoji="0" lang="en-US" altLang="en-US" sz="2000" b="0" i="0" u="none" strike="noStrike" cap="none" normalizeH="0" baseline="0" dirty="0" smtClean="0">
                          <a:ln>
                            <a:noFill/>
                          </a:ln>
                          <a:solidFill>
                            <a:schemeClr val="tx1"/>
                          </a:solidFill>
                          <a:effectLst/>
                          <a:latin typeface="Times New Roman" pitchFamily="18" charset="0"/>
                        </a:rPr>
                        <a:t> and Joao’s statement to Bar contradict this.  Factually, after meeting with Iviewit, PR buys </a:t>
                      </a:r>
                      <a:r>
                        <a:rPr kumimoji="0" lang="en-US" altLang="en-US" sz="2000" b="0" i="0" u="none" strike="noStrike" cap="none" normalizeH="0" baseline="0" dirty="0" err="1" smtClean="0">
                          <a:ln>
                            <a:noFill/>
                          </a:ln>
                          <a:solidFill>
                            <a:schemeClr val="tx1"/>
                          </a:solidFill>
                          <a:effectLst/>
                          <a:latin typeface="Times New Roman" pitchFamily="18" charset="0"/>
                        </a:rPr>
                        <a:t>MLGS</a:t>
                      </a:r>
                      <a:r>
                        <a:rPr kumimoji="0" lang="en-US" altLang="en-US" sz="2000" b="0" i="0" u="none" strike="noStrike" cap="none" normalizeH="0" baseline="0" dirty="0" smtClean="0">
                          <a:ln>
                            <a:noFill/>
                          </a:ln>
                          <a:solidFill>
                            <a:schemeClr val="tx1"/>
                          </a:solidFill>
                          <a:effectLst/>
                          <a:latin typeface="Times New Roman" pitchFamily="18" charset="0"/>
                        </a:rPr>
                        <a:t> entire patent department which specializes in Iviewit niche</a:t>
                      </a:r>
                    </a:p>
                    <a:p>
                      <a:pPr marL="0" marR="0" lvl="0" indent="0" algn="l" defTabSz="1227138" rtl="0" eaLnBrk="1" fontAlgn="base" latinLnBrk="0" hangingPunct="1">
                        <a:lnSpc>
                          <a:spcPct val="100000"/>
                        </a:lnSpc>
                        <a:spcBef>
                          <a:spcPct val="20000"/>
                        </a:spcBef>
                        <a:spcAft>
                          <a:spcPct val="0"/>
                        </a:spcAft>
                        <a:buClrTx/>
                        <a:buSzTx/>
                        <a:buFontTx/>
                        <a:buChar char="•"/>
                        <a:tabLst/>
                      </a:pPr>
                      <a:r>
                        <a:rPr kumimoji="0" lang="en-US" altLang="en-US" sz="2000" b="0" i="0" u="none" strike="noStrike" cap="none" normalizeH="0" baseline="0" dirty="0" smtClean="0">
                          <a:ln>
                            <a:noFill/>
                          </a:ln>
                          <a:solidFill>
                            <a:schemeClr val="tx1"/>
                          </a:solidFill>
                          <a:effectLst/>
                          <a:latin typeface="Times New Roman" pitchFamily="18" charset="0"/>
                        </a:rPr>
                        <a:t>Rubenstein as advisor to MPEG – COI that is never disclosed since we think he is our counsel, he repeatedly states with Wheeler that the patent pools will soon pay royalties on the Iviewit techs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0250">
                <a:tc>
                  <a:txBody>
                    <a:bodyPr/>
                    <a:lstStyle>
                      <a:lvl1pPr defTabSz="1227138">
                        <a:spcBef>
                          <a:spcPct val="20000"/>
                        </a:spcBef>
                        <a:defRPr sz="3900">
                          <a:solidFill>
                            <a:schemeClr val="tx1"/>
                          </a:solidFill>
                          <a:latin typeface="Times New Roman" pitchFamily="18" charset="0"/>
                        </a:defRPr>
                      </a:lvl1pPr>
                      <a:lvl2pPr marL="614363" defTabSz="1227138">
                        <a:spcBef>
                          <a:spcPct val="20000"/>
                        </a:spcBef>
                        <a:defRPr sz="3400">
                          <a:solidFill>
                            <a:schemeClr val="tx1"/>
                          </a:solidFill>
                          <a:latin typeface="Times New Roman" pitchFamily="18" charset="0"/>
                        </a:defRPr>
                      </a:lvl2pPr>
                      <a:lvl3pPr marL="1227138" defTabSz="1227138">
                        <a:spcBef>
                          <a:spcPct val="20000"/>
                        </a:spcBef>
                        <a:defRPr sz="2800">
                          <a:solidFill>
                            <a:schemeClr val="tx1"/>
                          </a:solidFill>
                          <a:latin typeface="Times New Roman" pitchFamily="18" charset="0"/>
                        </a:defRPr>
                      </a:lvl3pPr>
                      <a:lvl4pPr marL="1841500" defTabSz="1227138">
                        <a:spcBef>
                          <a:spcPct val="20000"/>
                        </a:spcBef>
                        <a:defRPr sz="2300">
                          <a:solidFill>
                            <a:schemeClr val="tx1"/>
                          </a:solidFill>
                          <a:latin typeface="Times New Roman" pitchFamily="18" charset="0"/>
                        </a:defRPr>
                      </a:lvl4pPr>
                      <a:lvl5pPr marL="2455863" defTabSz="1227138">
                        <a:spcBef>
                          <a:spcPct val="20000"/>
                        </a:spcBef>
                        <a:defRPr sz="2300">
                          <a:solidFill>
                            <a:schemeClr val="tx1"/>
                          </a:solidFill>
                          <a:latin typeface="Times New Roman" pitchFamily="18" charset="0"/>
                        </a:defRPr>
                      </a:lvl5pPr>
                      <a:lvl6pPr marL="2913063" defTabSz="1227138" fontAlgn="base">
                        <a:spcBef>
                          <a:spcPct val="20000"/>
                        </a:spcBef>
                        <a:spcAft>
                          <a:spcPct val="0"/>
                        </a:spcAft>
                        <a:defRPr sz="2300">
                          <a:solidFill>
                            <a:schemeClr val="tx1"/>
                          </a:solidFill>
                          <a:latin typeface="Times New Roman" pitchFamily="18" charset="0"/>
                        </a:defRPr>
                      </a:lvl6pPr>
                      <a:lvl7pPr marL="3370263" defTabSz="1227138" fontAlgn="base">
                        <a:spcBef>
                          <a:spcPct val="20000"/>
                        </a:spcBef>
                        <a:spcAft>
                          <a:spcPct val="0"/>
                        </a:spcAft>
                        <a:defRPr sz="2300">
                          <a:solidFill>
                            <a:schemeClr val="tx1"/>
                          </a:solidFill>
                          <a:latin typeface="Times New Roman" pitchFamily="18" charset="0"/>
                        </a:defRPr>
                      </a:lvl7pPr>
                      <a:lvl8pPr marL="3827463" defTabSz="1227138" fontAlgn="base">
                        <a:spcBef>
                          <a:spcPct val="20000"/>
                        </a:spcBef>
                        <a:spcAft>
                          <a:spcPct val="0"/>
                        </a:spcAft>
                        <a:defRPr sz="2300">
                          <a:solidFill>
                            <a:schemeClr val="tx1"/>
                          </a:solidFill>
                          <a:latin typeface="Times New Roman" pitchFamily="18" charset="0"/>
                        </a:defRPr>
                      </a:lvl8pPr>
                      <a:lvl9pPr marL="4284663" defTabSz="1227138" fontAlgn="base">
                        <a:spcBef>
                          <a:spcPct val="20000"/>
                        </a:spcBef>
                        <a:spcAft>
                          <a:spcPct val="0"/>
                        </a:spcAft>
                        <a:defRPr sz="2300">
                          <a:solidFill>
                            <a:schemeClr val="tx1"/>
                          </a:solidFill>
                          <a:latin typeface="Times New Roman" pitchFamily="18" charset="0"/>
                        </a:defRPr>
                      </a:lvl9pPr>
                    </a:lstStyle>
                    <a:p>
                      <a:pPr marL="0" marR="0" lvl="0" indent="0" algn="l" defTabSz="1227138"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27138">
                        <a:spcBef>
                          <a:spcPct val="20000"/>
                        </a:spcBef>
                        <a:defRPr sz="3900">
                          <a:solidFill>
                            <a:schemeClr val="tx1"/>
                          </a:solidFill>
                          <a:latin typeface="Times New Roman" pitchFamily="18" charset="0"/>
                        </a:defRPr>
                      </a:lvl1pPr>
                      <a:lvl2pPr marL="614363" defTabSz="1227138">
                        <a:spcBef>
                          <a:spcPct val="20000"/>
                        </a:spcBef>
                        <a:defRPr sz="3400">
                          <a:solidFill>
                            <a:schemeClr val="tx1"/>
                          </a:solidFill>
                          <a:latin typeface="Times New Roman" pitchFamily="18" charset="0"/>
                        </a:defRPr>
                      </a:lvl2pPr>
                      <a:lvl3pPr marL="1227138" defTabSz="1227138">
                        <a:spcBef>
                          <a:spcPct val="20000"/>
                        </a:spcBef>
                        <a:defRPr sz="2800">
                          <a:solidFill>
                            <a:schemeClr val="tx1"/>
                          </a:solidFill>
                          <a:latin typeface="Times New Roman" pitchFamily="18" charset="0"/>
                        </a:defRPr>
                      </a:lvl3pPr>
                      <a:lvl4pPr marL="1841500" defTabSz="1227138">
                        <a:spcBef>
                          <a:spcPct val="20000"/>
                        </a:spcBef>
                        <a:defRPr sz="2300">
                          <a:solidFill>
                            <a:schemeClr val="tx1"/>
                          </a:solidFill>
                          <a:latin typeface="Times New Roman" pitchFamily="18" charset="0"/>
                        </a:defRPr>
                      </a:lvl4pPr>
                      <a:lvl5pPr marL="2455863" defTabSz="1227138">
                        <a:spcBef>
                          <a:spcPct val="20000"/>
                        </a:spcBef>
                        <a:defRPr sz="2300">
                          <a:solidFill>
                            <a:schemeClr val="tx1"/>
                          </a:solidFill>
                          <a:latin typeface="Times New Roman" pitchFamily="18" charset="0"/>
                        </a:defRPr>
                      </a:lvl5pPr>
                      <a:lvl6pPr marL="2913063" defTabSz="1227138" fontAlgn="base">
                        <a:spcBef>
                          <a:spcPct val="20000"/>
                        </a:spcBef>
                        <a:spcAft>
                          <a:spcPct val="0"/>
                        </a:spcAft>
                        <a:defRPr sz="2300">
                          <a:solidFill>
                            <a:schemeClr val="tx1"/>
                          </a:solidFill>
                          <a:latin typeface="Times New Roman" pitchFamily="18" charset="0"/>
                        </a:defRPr>
                      </a:lvl6pPr>
                      <a:lvl7pPr marL="3370263" defTabSz="1227138" fontAlgn="base">
                        <a:spcBef>
                          <a:spcPct val="20000"/>
                        </a:spcBef>
                        <a:spcAft>
                          <a:spcPct val="0"/>
                        </a:spcAft>
                        <a:defRPr sz="2300">
                          <a:solidFill>
                            <a:schemeClr val="tx1"/>
                          </a:solidFill>
                          <a:latin typeface="Times New Roman" pitchFamily="18" charset="0"/>
                        </a:defRPr>
                      </a:lvl7pPr>
                      <a:lvl8pPr marL="3827463" defTabSz="1227138" fontAlgn="base">
                        <a:spcBef>
                          <a:spcPct val="20000"/>
                        </a:spcBef>
                        <a:spcAft>
                          <a:spcPct val="0"/>
                        </a:spcAft>
                        <a:defRPr sz="2300">
                          <a:solidFill>
                            <a:schemeClr val="tx1"/>
                          </a:solidFill>
                          <a:latin typeface="Times New Roman" pitchFamily="18" charset="0"/>
                        </a:defRPr>
                      </a:lvl8pPr>
                      <a:lvl9pPr marL="4284663" defTabSz="1227138" fontAlgn="base">
                        <a:spcBef>
                          <a:spcPct val="20000"/>
                        </a:spcBef>
                        <a:spcAft>
                          <a:spcPct val="0"/>
                        </a:spcAft>
                        <a:defRPr sz="2300">
                          <a:solidFill>
                            <a:schemeClr val="tx1"/>
                          </a:solidFill>
                          <a:latin typeface="Times New Roman" pitchFamily="18" charset="0"/>
                        </a:defRPr>
                      </a:lvl9pPr>
                    </a:lstStyle>
                    <a:p>
                      <a:pPr marL="0" marR="0" lvl="0" indent="0" algn="l" defTabSz="1227138"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52590" name="Object 14">
            <a:hlinkClick r:id="" action="ppaction://ole?verb=0"/>
            <a:hlinkHover r:id="" action="ppaction://ole?verb=0"/>
          </p:cNvPr>
          <p:cNvGraphicFramePr>
            <a:graphicFrameLocks noChangeAspect="1"/>
          </p:cNvGraphicFramePr>
          <p:nvPr/>
        </p:nvGraphicFramePr>
        <p:xfrm>
          <a:off x="9677400" y="381000"/>
          <a:ext cx="914400" cy="714375"/>
        </p:xfrm>
        <a:graphic>
          <a:graphicData uri="http://schemas.openxmlformats.org/presentationml/2006/ole">
            <mc:AlternateContent xmlns:mc="http://schemas.openxmlformats.org/markup-compatibility/2006">
              <mc:Choice xmlns:v="urn:schemas-microsoft-com:vml" Requires="v">
                <p:oleObj spid="_x0000_s152643" name="Sound Recorder Document" showAsIcon="1" r:id="rId9" imgW="914400" imgH="714240" progId="SoundRec">
                  <p:embed/>
                </p:oleObj>
              </mc:Choice>
              <mc:Fallback>
                <p:oleObj name="Sound Recorder Document" showAsIcon="1" r:id="rId9" imgW="914400" imgH="714240" progId="SoundRec">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77400" y="3810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2591" name="Object 15"/>
          <p:cNvGraphicFramePr>
            <a:graphicFrameLocks noChangeAspect="1"/>
          </p:cNvGraphicFramePr>
          <p:nvPr/>
        </p:nvGraphicFramePr>
        <p:xfrm>
          <a:off x="685800" y="304800"/>
          <a:ext cx="1390650" cy="914400"/>
        </p:xfrm>
        <a:graphic>
          <a:graphicData uri="http://schemas.openxmlformats.org/presentationml/2006/ole">
            <mc:AlternateContent xmlns:mc="http://schemas.openxmlformats.org/markup-compatibility/2006">
              <mc:Choice xmlns:v="urn:schemas-microsoft-com:vml" Requires="v">
                <p:oleObj spid="_x0000_s152644" name="Acrobat Document" r:id="rId11" imgW="1390680" imgH="914400" progId="AcroExch.Document">
                  <p:embed/>
                </p:oleObj>
              </mc:Choice>
              <mc:Fallback>
                <p:oleObj name="Acrobat Document" r:id="rId11" imgW="1390680" imgH="914400" progId="AcroExch.Document">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800" y="304800"/>
                        <a:ext cx="139065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2615" name="Rectangle 39"/>
          <p:cNvSpPr>
            <a:spLocks noGrp="1" noChangeArrowheads="1"/>
          </p:cNvSpPr>
          <p:nvPr>
            <p:ph type="title" idx="4294967295"/>
          </p:nvPr>
        </p:nvSpPr>
        <p:spPr>
          <a:xfrm>
            <a:off x="838200" y="0"/>
            <a:ext cx="10102850" cy="685800"/>
          </a:xfrm>
        </p:spPr>
        <p:txBody>
          <a:bodyPr/>
          <a:lstStyle/>
          <a:p>
            <a:r>
              <a:rPr lang="en-US" altLang="en-US" sz="3200" b="1"/>
              <a:t>Rubenstein’s Patent Misappropriations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FA4B835-9DCC-4A8F-BA20-0D18D4FCD2FC}" type="datetime1">
              <a:rPr lang="en-US" altLang="en-US"/>
              <a:pPr/>
              <a:t>10/17/2015</a:t>
            </a:fld>
            <a:endParaRPr lang="en-US" altLang="en-US"/>
          </a:p>
        </p:txBody>
      </p:sp>
      <p:sp>
        <p:nvSpPr>
          <p:cNvPr id="7" name="Slide Number Placeholder 6"/>
          <p:cNvSpPr>
            <a:spLocks noGrp="1"/>
          </p:cNvSpPr>
          <p:nvPr>
            <p:ph type="sldNum" sz="quarter" idx="12"/>
          </p:nvPr>
        </p:nvSpPr>
        <p:spPr/>
        <p:txBody>
          <a:bodyPr/>
          <a:lstStyle/>
          <a:p>
            <a:fld id="{62FFF31F-3320-4CE8-8EC9-EB498AF6CF26}" type="slidenum">
              <a:rPr lang="en-US" altLang="en-US"/>
              <a:pPr/>
              <a:t>15</a:t>
            </a:fld>
            <a:endParaRPr lang="en-US" altLang="en-US"/>
          </a:p>
        </p:txBody>
      </p:sp>
      <p:sp>
        <p:nvSpPr>
          <p:cNvPr id="153602" name="Rectangle 2"/>
          <p:cNvSpPr>
            <a:spLocks noGrp="1" noChangeArrowheads="1"/>
          </p:cNvSpPr>
          <p:nvPr>
            <p:ph type="title"/>
          </p:nvPr>
        </p:nvSpPr>
        <p:spPr>
          <a:xfrm>
            <a:off x="892175" y="152400"/>
            <a:ext cx="10102850" cy="746125"/>
          </a:xfrm>
        </p:spPr>
        <p:txBody>
          <a:bodyPr/>
          <a:lstStyle/>
          <a:p>
            <a:r>
              <a:rPr lang="en-US" altLang="en-US" sz="3200" b="1"/>
              <a:t>Tortuous Interference with Business Contracts</a:t>
            </a:r>
          </a:p>
        </p:txBody>
      </p:sp>
      <p:sp>
        <p:nvSpPr>
          <p:cNvPr id="153603" name="Rectangle 3"/>
          <p:cNvSpPr>
            <a:spLocks noGrp="1" noChangeArrowheads="1"/>
          </p:cNvSpPr>
          <p:nvPr>
            <p:ph type="body" sz="half" idx="1"/>
          </p:nvPr>
        </p:nvSpPr>
        <p:spPr>
          <a:xfrm>
            <a:off x="609600" y="1447800"/>
            <a:ext cx="4975225" cy="5761038"/>
          </a:xfrm>
        </p:spPr>
        <p:txBody>
          <a:bodyPr/>
          <a:lstStyle/>
          <a:p>
            <a:r>
              <a:rPr lang="en-US" altLang="en-US" sz="3800"/>
              <a:t>AOLTW</a:t>
            </a:r>
          </a:p>
          <a:p>
            <a:r>
              <a:rPr lang="en-US" altLang="en-US" sz="3800"/>
              <a:t>WB</a:t>
            </a:r>
          </a:p>
          <a:p>
            <a:r>
              <a:rPr lang="en-US" altLang="en-US" sz="3800"/>
              <a:t>Sony – Chey from WB</a:t>
            </a:r>
          </a:p>
          <a:p>
            <a:r>
              <a:rPr lang="en-US" altLang="en-US" sz="3800"/>
              <a:t>Paramount</a:t>
            </a:r>
          </a:p>
          <a:p>
            <a:r>
              <a:rPr lang="en-US" altLang="en-US" sz="3800"/>
              <a:t>Hollywood.com</a:t>
            </a:r>
          </a:p>
          <a:p>
            <a:r>
              <a:rPr lang="en-US" altLang="en-US" sz="3800"/>
              <a:t>Wachovia Private Placement</a:t>
            </a:r>
          </a:p>
        </p:txBody>
      </p:sp>
      <p:sp>
        <p:nvSpPr>
          <p:cNvPr id="153604" name="Rectangle 4"/>
          <p:cNvSpPr>
            <a:spLocks noGrp="1" noChangeArrowheads="1"/>
          </p:cNvSpPr>
          <p:nvPr>
            <p:ph type="body" sz="half" idx="2"/>
          </p:nvPr>
        </p:nvSpPr>
        <p:spPr>
          <a:xfrm>
            <a:off x="5867400" y="1600200"/>
            <a:ext cx="4975225" cy="5761038"/>
          </a:xfrm>
        </p:spPr>
        <p:txBody>
          <a:bodyPr/>
          <a:lstStyle/>
          <a:p>
            <a:endParaRPr lang="en-US" altLang="en-US" sz="380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E9D181-3732-4745-98BF-49C5A5AD295E}" type="datetime1">
              <a:rPr lang="en-US" altLang="en-US"/>
              <a:pPr/>
              <a:t>10/17/2015</a:t>
            </a:fld>
            <a:endParaRPr lang="en-US" altLang="en-US"/>
          </a:p>
        </p:txBody>
      </p:sp>
      <p:sp>
        <p:nvSpPr>
          <p:cNvPr id="6" name="Slide Number Placeholder 5"/>
          <p:cNvSpPr>
            <a:spLocks noGrp="1"/>
          </p:cNvSpPr>
          <p:nvPr>
            <p:ph type="sldNum" sz="quarter" idx="12"/>
          </p:nvPr>
        </p:nvSpPr>
        <p:spPr/>
        <p:txBody>
          <a:bodyPr/>
          <a:lstStyle/>
          <a:p>
            <a:fld id="{7F093F79-D131-4792-B24C-A1604366BD05}" type="slidenum">
              <a:rPr lang="en-US" altLang="en-US"/>
              <a:pPr/>
              <a:t>16</a:t>
            </a:fld>
            <a:endParaRPr lang="en-US" altLang="en-US"/>
          </a:p>
        </p:txBody>
      </p:sp>
      <p:sp>
        <p:nvSpPr>
          <p:cNvPr id="13314" name="Rectangle 2"/>
          <p:cNvSpPr>
            <a:spLocks noGrp="1" noChangeArrowheads="1"/>
          </p:cNvSpPr>
          <p:nvPr>
            <p:ph type="title"/>
          </p:nvPr>
        </p:nvSpPr>
        <p:spPr>
          <a:xfrm>
            <a:off x="0" y="152400"/>
            <a:ext cx="11887200" cy="533400"/>
          </a:xfrm>
        </p:spPr>
        <p:txBody>
          <a:bodyPr/>
          <a:lstStyle/>
          <a:p>
            <a:r>
              <a:rPr lang="en-US" altLang="en-US" sz="3200" b="1"/>
              <a:t>Christopher C. Wheeler - Proskauer Rose LLP</a:t>
            </a:r>
          </a:p>
        </p:txBody>
      </p:sp>
      <p:graphicFrame>
        <p:nvGraphicFramePr>
          <p:cNvPr id="13318" name="Object 6"/>
          <p:cNvGraphicFramePr>
            <a:graphicFrameLocks noChangeAspect="1"/>
          </p:cNvGraphicFramePr>
          <p:nvPr/>
        </p:nvGraphicFramePr>
        <p:xfrm>
          <a:off x="279400" y="1081088"/>
          <a:ext cx="11172825" cy="7553325"/>
        </p:xfrm>
        <a:graphic>
          <a:graphicData uri="http://schemas.openxmlformats.org/presentationml/2006/ole">
            <mc:AlternateContent xmlns:mc="http://schemas.openxmlformats.org/markup-compatibility/2006">
              <mc:Choice xmlns:v="urn:schemas-microsoft-com:vml" Requires="v">
                <p:oleObj spid="_x0000_s13329" name="MS Org Chart" r:id="rId4" imgW="3288960" imgH="2063520" progId="OrgPlusWOPX.4">
                  <p:embed/>
                </p:oleObj>
              </mc:Choice>
              <mc:Fallback>
                <p:oleObj name="MS Org Chart" r:id="rId4" imgW="3288960" imgH="2063520" progId="OrgPlusWOPX.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00" y="1081088"/>
                        <a:ext cx="11172825" cy="755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fld id="{A5DCE1BE-3EEB-4246-81E8-8605EBE20C6A}" type="datetime1">
              <a:rPr lang="en-US" altLang="en-US"/>
              <a:pPr/>
              <a:t>10/17/2015</a:t>
            </a:fld>
            <a:endParaRPr lang="en-US" altLang="en-US"/>
          </a:p>
        </p:txBody>
      </p:sp>
      <p:sp>
        <p:nvSpPr>
          <p:cNvPr id="11" name="Slide Number Placeholder 5"/>
          <p:cNvSpPr>
            <a:spLocks noGrp="1"/>
          </p:cNvSpPr>
          <p:nvPr>
            <p:ph type="sldNum" sz="quarter" idx="12"/>
          </p:nvPr>
        </p:nvSpPr>
        <p:spPr/>
        <p:txBody>
          <a:bodyPr/>
          <a:lstStyle/>
          <a:p>
            <a:fld id="{64E6610E-1416-4281-9D78-1DD907E19E5D}" type="slidenum">
              <a:rPr lang="en-US" altLang="en-US"/>
              <a:pPr/>
              <a:t>17</a:t>
            </a:fld>
            <a:endParaRPr lang="en-US" altLang="en-US"/>
          </a:p>
        </p:txBody>
      </p:sp>
      <p:sp>
        <p:nvSpPr>
          <p:cNvPr id="110594" name="Rectangle 2"/>
          <p:cNvSpPr>
            <a:spLocks noGrp="1" noChangeArrowheads="1"/>
          </p:cNvSpPr>
          <p:nvPr>
            <p:ph type="title"/>
          </p:nvPr>
        </p:nvSpPr>
        <p:spPr>
          <a:xfrm>
            <a:off x="381000" y="152400"/>
            <a:ext cx="11049000" cy="685800"/>
          </a:xfrm>
          <a:noFill/>
          <a:ln/>
        </p:spPr>
        <p:txBody>
          <a:bodyPr/>
          <a:lstStyle/>
          <a:p>
            <a:r>
              <a:rPr lang="en-US" altLang="en-US" sz="3200" b="1"/>
              <a:t>Proskauer Rose LLP - Christopher C. Wheeler</a:t>
            </a:r>
          </a:p>
        </p:txBody>
      </p:sp>
      <p:sp>
        <p:nvSpPr>
          <p:cNvPr id="110595" name="Rectangle 3"/>
          <p:cNvSpPr>
            <a:spLocks noGrp="1" noChangeArrowheads="1"/>
          </p:cNvSpPr>
          <p:nvPr>
            <p:ph type="body" sz="half" idx="1"/>
          </p:nvPr>
        </p:nvSpPr>
        <p:spPr>
          <a:xfrm>
            <a:off x="381000" y="2773363"/>
            <a:ext cx="5464175" cy="5837237"/>
          </a:xfrm>
          <a:noFill/>
          <a:ln/>
        </p:spPr>
        <p:txBody>
          <a:bodyPr/>
          <a:lstStyle/>
          <a:p>
            <a:pPr>
              <a:lnSpc>
                <a:spcPct val="90000"/>
              </a:lnSpc>
            </a:pPr>
            <a:r>
              <a:rPr lang="en-US" altLang="en-US" sz="2100"/>
              <a:t>Patent  &amp; Copyright Misappropriations</a:t>
            </a:r>
          </a:p>
          <a:p>
            <a:pPr>
              <a:lnSpc>
                <a:spcPct val="90000"/>
              </a:lnSpc>
            </a:pPr>
            <a:r>
              <a:rPr lang="en-US" altLang="en-US" sz="2100"/>
              <a:t>Contributory Frauds: USPTO; EPO; JPO, U.S. Postal Fraud; Wire Fraud; </a:t>
            </a:r>
            <a:r>
              <a:rPr lang="en-US" altLang="en-US" sz="1900"/>
              <a:t>Wachovia Securities Fraud; Iviewit Shareholder Fraud; (See Shareholder Table)</a:t>
            </a:r>
            <a:endParaRPr lang="en-US" altLang="en-US" sz="2100"/>
          </a:p>
          <a:p>
            <a:pPr>
              <a:lnSpc>
                <a:spcPct val="90000"/>
              </a:lnSpc>
            </a:pPr>
            <a:r>
              <a:rPr lang="en-US" altLang="en-US" sz="2100"/>
              <a:t>Contributory Antitrust Violations</a:t>
            </a:r>
          </a:p>
          <a:p>
            <a:pPr>
              <a:lnSpc>
                <a:spcPct val="90000"/>
              </a:lnSpc>
            </a:pPr>
            <a:r>
              <a:rPr lang="en-US" altLang="en-US" sz="2100"/>
              <a:t>Facilitates RICO Violations</a:t>
            </a:r>
          </a:p>
          <a:p>
            <a:pPr>
              <a:lnSpc>
                <a:spcPct val="90000"/>
              </a:lnSpc>
            </a:pPr>
            <a:r>
              <a:rPr lang="en-US" altLang="en-US" sz="2100"/>
              <a:t>Tortuous Interference with Business Relationships</a:t>
            </a:r>
          </a:p>
          <a:p>
            <a:pPr>
              <a:lnSpc>
                <a:spcPct val="90000"/>
              </a:lnSpc>
            </a:pPr>
            <a:r>
              <a:rPr lang="en-US" altLang="en-US" sz="2100"/>
              <a:t>Conflicts of Interest</a:t>
            </a:r>
          </a:p>
          <a:p>
            <a:pPr>
              <a:lnSpc>
                <a:spcPct val="90000"/>
              </a:lnSpc>
            </a:pPr>
            <a:r>
              <a:rPr lang="en-US" altLang="en-US" sz="2100"/>
              <a:t>Perjured Deposition</a:t>
            </a:r>
          </a:p>
          <a:p>
            <a:pPr>
              <a:lnSpc>
                <a:spcPct val="90000"/>
              </a:lnSpc>
            </a:pPr>
            <a:r>
              <a:rPr lang="en-US" altLang="en-US" sz="2100"/>
              <a:t>False and Misleading Information to Florida State Court and The Florida Bar Association</a:t>
            </a:r>
          </a:p>
          <a:p>
            <a:pPr>
              <a:lnSpc>
                <a:spcPct val="90000"/>
              </a:lnSpc>
            </a:pPr>
            <a:r>
              <a:rPr lang="en-US" altLang="en-US" sz="2100"/>
              <a:t>Infringement</a:t>
            </a:r>
          </a:p>
          <a:p>
            <a:pPr>
              <a:lnSpc>
                <a:spcPct val="90000"/>
              </a:lnSpc>
            </a:pPr>
            <a:r>
              <a:rPr lang="en-US" altLang="en-US" sz="2100"/>
              <a:t>Misappropriation and Conversion of Funds</a:t>
            </a:r>
          </a:p>
          <a:p>
            <a:pPr>
              <a:lnSpc>
                <a:spcPct val="90000"/>
              </a:lnSpc>
            </a:pPr>
            <a:r>
              <a:rPr lang="en-US" altLang="en-US" sz="2100"/>
              <a:t>Breach of Fiduciary Responsibility Director Advisory Board Iviewit</a:t>
            </a:r>
          </a:p>
          <a:p>
            <a:pPr>
              <a:lnSpc>
                <a:spcPct val="90000"/>
              </a:lnSpc>
            </a:pPr>
            <a:r>
              <a:rPr lang="en-US" altLang="en-US" sz="2100"/>
              <a:t>Breach of Attorney Client Privileges</a:t>
            </a:r>
            <a:endParaRPr lang="en-US" altLang="en-US" sz="1700"/>
          </a:p>
        </p:txBody>
      </p:sp>
      <p:sp>
        <p:nvSpPr>
          <p:cNvPr id="110596" name="Rectangle 4"/>
          <p:cNvSpPr>
            <a:spLocks noChangeArrowheads="1"/>
          </p:cNvSpPr>
          <p:nvPr/>
        </p:nvSpPr>
        <p:spPr bwMode="auto">
          <a:xfrm>
            <a:off x="6248400" y="2773363"/>
            <a:ext cx="5181600"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lstStyle>
            <a:lvl1pPr marL="460375" indent="-460375" defTabSz="1227138">
              <a:spcBef>
                <a:spcPct val="20000"/>
              </a:spcBef>
              <a:buChar char="•"/>
              <a:defRPr sz="3800">
                <a:solidFill>
                  <a:schemeClr val="tx1"/>
                </a:solidFill>
                <a:latin typeface="Times New Roman" pitchFamily="18" charset="0"/>
              </a:defRPr>
            </a:lvl1pPr>
            <a:lvl2pPr marL="996950" indent="-382588" defTabSz="1227138">
              <a:spcBef>
                <a:spcPct val="20000"/>
              </a:spcBef>
              <a:buChar char="–"/>
              <a:defRPr sz="3200">
                <a:solidFill>
                  <a:schemeClr val="tx1"/>
                </a:solidFill>
                <a:latin typeface="Times New Roman" pitchFamily="18" charset="0"/>
              </a:defRPr>
            </a:lvl2pPr>
            <a:lvl3pPr marL="1535113" indent="-307975" defTabSz="1227138">
              <a:spcBef>
                <a:spcPct val="20000"/>
              </a:spcBef>
              <a:buChar char="•"/>
              <a:defRPr sz="2700">
                <a:solidFill>
                  <a:schemeClr val="tx1"/>
                </a:solidFill>
                <a:latin typeface="Times New Roman" pitchFamily="18" charset="0"/>
              </a:defRPr>
            </a:lvl3pPr>
            <a:lvl4pPr marL="2149475" indent="-307975" defTabSz="1227138">
              <a:spcBef>
                <a:spcPct val="20000"/>
              </a:spcBef>
              <a:buChar char="–"/>
              <a:defRPr sz="2400">
                <a:solidFill>
                  <a:schemeClr val="tx1"/>
                </a:solidFill>
                <a:latin typeface="Times New Roman" pitchFamily="18" charset="0"/>
              </a:defRPr>
            </a:lvl4pPr>
            <a:lvl5pPr marL="2762250" indent="-306388" defTabSz="1227138">
              <a:spcBef>
                <a:spcPct val="20000"/>
              </a:spcBef>
              <a:buChar char="»"/>
              <a:defRPr sz="2400">
                <a:solidFill>
                  <a:schemeClr val="tx1"/>
                </a:solidFill>
                <a:latin typeface="Times New Roman" pitchFamily="18" charset="0"/>
              </a:defRPr>
            </a:lvl5pPr>
            <a:lvl6pPr marL="3219450" indent="-306388" defTabSz="1227138" fontAlgn="base">
              <a:spcBef>
                <a:spcPct val="20000"/>
              </a:spcBef>
              <a:spcAft>
                <a:spcPct val="0"/>
              </a:spcAft>
              <a:buChar char="»"/>
              <a:defRPr sz="2400">
                <a:solidFill>
                  <a:schemeClr val="tx1"/>
                </a:solidFill>
                <a:latin typeface="Times New Roman" pitchFamily="18" charset="0"/>
              </a:defRPr>
            </a:lvl6pPr>
            <a:lvl7pPr marL="3676650" indent="-306388" defTabSz="1227138" fontAlgn="base">
              <a:spcBef>
                <a:spcPct val="20000"/>
              </a:spcBef>
              <a:spcAft>
                <a:spcPct val="0"/>
              </a:spcAft>
              <a:buChar char="»"/>
              <a:defRPr sz="2400">
                <a:solidFill>
                  <a:schemeClr val="tx1"/>
                </a:solidFill>
                <a:latin typeface="Times New Roman" pitchFamily="18" charset="0"/>
              </a:defRPr>
            </a:lvl7pPr>
            <a:lvl8pPr marL="4133850" indent="-306388" defTabSz="1227138" fontAlgn="base">
              <a:spcBef>
                <a:spcPct val="20000"/>
              </a:spcBef>
              <a:spcAft>
                <a:spcPct val="0"/>
              </a:spcAft>
              <a:buChar char="»"/>
              <a:defRPr sz="2400">
                <a:solidFill>
                  <a:schemeClr val="tx1"/>
                </a:solidFill>
                <a:latin typeface="Times New Roman" pitchFamily="18" charset="0"/>
              </a:defRPr>
            </a:lvl8pPr>
            <a:lvl9pPr marL="4591050" indent="-306388" defTabSz="1227138" fontAlgn="base">
              <a:spcBef>
                <a:spcPct val="20000"/>
              </a:spcBef>
              <a:spcAft>
                <a:spcPct val="0"/>
              </a:spcAft>
              <a:buChar char="»"/>
              <a:defRPr sz="2400">
                <a:solidFill>
                  <a:schemeClr val="tx1"/>
                </a:solidFill>
                <a:latin typeface="Times New Roman" pitchFamily="18" charset="0"/>
              </a:defRPr>
            </a:lvl9pPr>
          </a:lstStyle>
          <a:p>
            <a:r>
              <a:rPr lang="en-US" altLang="en-US" sz="2100"/>
              <a:t>FBI Written Statement/Interview</a:t>
            </a:r>
          </a:p>
          <a:p>
            <a:r>
              <a:rPr lang="en-US" altLang="en-US" sz="2100"/>
              <a:t>Boca Police Written Statement/Interview</a:t>
            </a:r>
          </a:p>
          <a:p>
            <a:r>
              <a:rPr lang="en-US" altLang="en-US" sz="2100"/>
              <a:t>The Florida Bar Association Complaint </a:t>
            </a:r>
          </a:p>
          <a:p>
            <a:r>
              <a:rPr lang="en-US" altLang="en-US" sz="2100"/>
              <a:t>Written Statement to Department of Justice, Antitrust Division</a:t>
            </a:r>
          </a:p>
          <a:p>
            <a:r>
              <a:rPr lang="en-US" altLang="en-US" sz="2100"/>
              <a:t>Written Statement to Office of Enrollment &amp; Discipline – USPTO</a:t>
            </a:r>
          </a:p>
          <a:p>
            <a:r>
              <a:rPr lang="en-US" altLang="en-US" sz="2100"/>
              <a:t>Written Statement to EPO and JPO</a:t>
            </a:r>
          </a:p>
          <a:p>
            <a:endParaRPr lang="en-US" altLang="en-US" sz="2100"/>
          </a:p>
        </p:txBody>
      </p:sp>
      <p:sp>
        <p:nvSpPr>
          <p:cNvPr id="110597" name="Text Box 5"/>
          <p:cNvSpPr txBox="1">
            <a:spLocks noChangeArrowheads="1"/>
          </p:cNvSpPr>
          <p:nvPr/>
        </p:nvSpPr>
        <p:spPr bwMode="auto">
          <a:xfrm>
            <a:off x="1189038" y="2027238"/>
            <a:ext cx="3367087"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spAutoFit/>
          </a:bodyPr>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3200" b="1"/>
              <a:t>Alleged Activities </a:t>
            </a:r>
          </a:p>
        </p:txBody>
      </p:sp>
      <p:sp>
        <p:nvSpPr>
          <p:cNvPr id="110598" name="Text Box 6"/>
          <p:cNvSpPr txBox="1">
            <a:spLocks noChangeArrowheads="1"/>
          </p:cNvSpPr>
          <p:nvPr/>
        </p:nvSpPr>
        <p:spPr bwMode="auto">
          <a:xfrm>
            <a:off x="6019800" y="2057400"/>
            <a:ext cx="5867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spAutoFit/>
          </a:bodyPr>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3200" b="1"/>
              <a:t>Pending Actions by Iviewit </a:t>
            </a:r>
          </a:p>
        </p:txBody>
      </p:sp>
      <p:sp>
        <p:nvSpPr>
          <p:cNvPr id="110599" name="Line 7"/>
          <p:cNvSpPr>
            <a:spLocks noChangeShapeType="1"/>
          </p:cNvSpPr>
          <p:nvPr/>
        </p:nvSpPr>
        <p:spPr bwMode="auto">
          <a:xfrm>
            <a:off x="0" y="2057400"/>
            <a:ext cx="1188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00" name="Line 8"/>
          <p:cNvSpPr>
            <a:spLocks noChangeShapeType="1"/>
          </p:cNvSpPr>
          <p:nvPr/>
        </p:nvSpPr>
        <p:spPr bwMode="auto">
          <a:xfrm>
            <a:off x="6019800" y="2133600"/>
            <a:ext cx="0" cy="6934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9EA4454-5377-4371-9F5D-E67162847838}" type="datetime1">
              <a:rPr lang="en-US" altLang="en-US"/>
              <a:pPr/>
              <a:t>10/17/2015</a:t>
            </a:fld>
            <a:endParaRPr lang="en-US" altLang="en-US"/>
          </a:p>
        </p:txBody>
      </p:sp>
      <p:sp>
        <p:nvSpPr>
          <p:cNvPr id="6" name="Slide Number Placeholder 5"/>
          <p:cNvSpPr>
            <a:spLocks noGrp="1"/>
          </p:cNvSpPr>
          <p:nvPr>
            <p:ph type="sldNum" sz="quarter" idx="12"/>
          </p:nvPr>
        </p:nvSpPr>
        <p:spPr/>
        <p:txBody>
          <a:bodyPr/>
          <a:lstStyle/>
          <a:p>
            <a:fld id="{216977AB-E835-4F4A-9C95-304B644EB56E}" type="slidenum">
              <a:rPr lang="en-US" altLang="en-US"/>
              <a:pPr/>
              <a:t>18</a:t>
            </a:fld>
            <a:endParaRPr lang="en-US" altLang="en-US"/>
          </a:p>
        </p:txBody>
      </p:sp>
      <p:sp>
        <p:nvSpPr>
          <p:cNvPr id="172036" name="Rectangle 4"/>
          <p:cNvSpPr>
            <a:spLocks noGrp="1" noChangeArrowheads="1"/>
          </p:cNvSpPr>
          <p:nvPr>
            <p:ph type="title"/>
          </p:nvPr>
        </p:nvSpPr>
        <p:spPr>
          <a:xfrm>
            <a:off x="76200" y="152400"/>
            <a:ext cx="11658600" cy="609600"/>
          </a:xfrm>
        </p:spPr>
        <p:txBody>
          <a:bodyPr/>
          <a:lstStyle/>
          <a:p>
            <a:r>
              <a:rPr lang="en-US" altLang="en-US" sz="2000"/>
              <a:t>Proskauer = Madoff + Dreier + Stanford</a:t>
            </a:r>
          </a:p>
        </p:txBody>
      </p:sp>
      <p:grpSp>
        <p:nvGrpSpPr>
          <p:cNvPr id="2" name="SmartArt Placeholder 172047"/>
          <p:cNvGrpSpPr>
            <a:grpSpLocks/>
          </p:cNvGrpSpPr>
          <p:nvPr/>
        </p:nvGrpSpPr>
        <p:grpSpPr bwMode="auto">
          <a:xfrm>
            <a:off x="0" y="914400"/>
            <a:ext cx="11887200" cy="8686800"/>
            <a:chOff x="576" y="1761"/>
            <a:chExt cx="4464" cy="1584"/>
          </a:xfrm>
        </p:grpSpPr>
        <p:cxnSp>
          <p:nvCxnSpPr>
            <p:cNvPr id="172080" name="_s172080"/>
            <p:cNvCxnSpPr>
              <a:cxnSpLocks noChangeShapeType="1"/>
              <a:stCxn id="15" idx="0"/>
              <a:endCxn id="9" idx="2"/>
            </p:cNvCxnSpPr>
            <p:nvPr/>
          </p:nvCxnSpPr>
          <p:spPr bwMode="auto">
            <a:xfrm rot="5400000" flipH="1">
              <a:off x="4284" y="2301"/>
              <a:ext cx="144" cy="504"/>
            </a:xfrm>
            <a:prstGeom prst="bentConnector3">
              <a:avLst>
                <a:gd name="adj1" fmla="val 14458"/>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72078" name="_s172078"/>
            <p:cNvCxnSpPr>
              <a:cxnSpLocks noChangeShapeType="1"/>
              <a:stCxn id="14" idx="0"/>
              <a:endCxn id="9" idx="2"/>
            </p:cNvCxnSpPr>
            <p:nvPr/>
          </p:nvCxnSpPr>
          <p:spPr bwMode="auto">
            <a:xfrm rot="16200000">
              <a:off x="3780" y="2301"/>
              <a:ext cx="144" cy="504"/>
            </a:xfrm>
            <a:prstGeom prst="bentConnector3">
              <a:avLst>
                <a:gd name="adj1" fmla="val 14458"/>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72076" name="_s172076"/>
            <p:cNvCxnSpPr>
              <a:cxnSpLocks noChangeShapeType="1"/>
              <a:stCxn id="13" idx="0"/>
              <a:endCxn id="7" idx="2"/>
            </p:cNvCxnSpPr>
            <p:nvPr/>
          </p:nvCxnSpPr>
          <p:spPr bwMode="auto">
            <a:xfrm rot="5400000" flipH="1">
              <a:off x="1548" y="2517"/>
              <a:ext cx="576" cy="504"/>
            </a:xfrm>
            <a:prstGeom prst="bentConnector3">
              <a:avLst>
                <a:gd name="adj1" fmla="val 362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72074" name="_s172074"/>
            <p:cNvCxnSpPr>
              <a:cxnSpLocks noChangeShapeType="1"/>
              <a:stCxn id="12" idx="0"/>
              <a:endCxn id="7" idx="2"/>
            </p:cNvCxnSpPr>
            <p:nvPr/>
          </p:nvCxnSpPr>
          <p:spPr bwMode="auto">
            <a:xfrm rot="16200000">
              <a:off x="1044" y="2517"/>
              <a:ext cx="576" cy="504"/>
            </a:xfrm>
            <a:prstGeom prst="bentConnector3">
              <a:avLst>
                <a:gd name="adj1" fmla="val 362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72072" name="_s172072"/>
            <p:cNvCxnSpPr>
              <a:cxnSpLocks noChangeShapeType="1"/>
              <a:stCxn id="11" idx="0"/>
              <a:endCxn id="8" idx="2"/>
            </p:cNvCxnSpPr>
            <p:nvPr/>
          </p:nvCxnSpPr>
          <p:spPr bwMode="auto">
            <a:xfrm rot="5400000" flipH="1">
              <a:off x="2521" y="2552"/>
              <a:ext cx="144" cy="1"/>
            </a:xfrm>
            <a:prstGeom prst="bentConnector3">
              <a:avLst>
                <a:gd name="adj1" fmla="val 14458"/>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72070" name="_s172070"/>
            <p:cNvCxnSpPr>
              <a:cxnSpLocks noChangeShapeType="1"/>
              <a:stCxn id="10" idx="3"/>
              <a:endCxn id="7" idx="2"/>
            </p:cNvCxnSpPr>
            <p:nvPr/>
          </p:nvCxnSpPr>
          <p:spPr bwMode="auto">
            <a:xfrm flipV="1">
              <a:off x="1440" y="2481"/>
              <a:ext cx="144"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72055" name="_s172055"/>
            <p:cNvCxnSpPr>
              <a:cxnSpLocks noChangeShapeType="1"/>
              <a:stCxn id="9" idx="0"/>
              <a:endCxn id="3" idx="2"/>
            </p:cNvCxnSpPr>
            <p:nvPr/>
          </p:nvCxnSpPr>
          <p:spPr bwMode="auto">
            <a:xfrm rot="5400000" flipH="1">
              <a:off x="3402" y="1491"/>
              <a:ext cx="144" cy="1260"/>
            </a:xfrm>
            <a:prstGeom prst="bentConnector3">
              <a:avLst>
                <a:gd name="adj1" fmla="val 14486"/>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72054" name="_s172054"/>
            <p:cNvCxnSpPr>
              <a:cxnSpLocks noChangeShapeType="1"/>
              <a:stCxn id="8" idx="0"/>
              <a:endCxn id="3" idx="2"/>
            </p:cNvCxnSpPr>
            <p:nvPr/>
          </p:nvCxnSpPr>
          <p:spPr bwMode="auto">
            <a:xfrm rot="16200000">
              <a:off x="2646" y="1995"/>
              <a:ext cx="144" cy="252"/>
            </a:xfrm>
            <a:prstGeom prst="bentConnector3">
              <a:avLst>
                <a:gd name="adj1" fmla="val 14486"/>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72053" name="_s172053"/>
            <p:cNvCxnSpPr>
              <a:cxnSpLocks noChangeShapeType="1"/>
              <a:stCxn id="7" idx="0"/>
              <a:endCxn id="3" idx="2"/>
            </p:cNvCxnSpPr>
            <p:nvPr/>
          </p:nvCxnSpPr>
          <p:spPr bwMode="auto">
            <a:xfrm rot="16200000">
              <a:off x="2142" y="1491"/>
              <a:ext cx="144" cy="1260"/>
            </a:xfrm>
            <a:prstGeom prst="bentConnector3">
              <a:avLst>
                <a:gd name="adj1" fmla="val 14486"/>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172049"/>
            <p:cNvSpPr>
              <a:spLocks noChangeArrowheads="1"/>
            </p:cNvSpPr>
            <p:nvPr/>
          </p:nvSpPr>
          <p:spPr bwMode="auto">
            <a:xfrm>
              <a:off x="2412" y="1761"/>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rPr>
                <a:t>Proskauer Rose</a:t>
              </a:r>
            </a:p>
          </p:txBody>
        </p:sp>
        <p:sp>
          <p:nvSpPr>
            <p:cNvPr id="7" name="_s172050"/>
            <p:cNvSpPr>
              <a:spLocks noChangeArrowheads="1"/>
            </p:cNvSpPr>
            <p:nvPr/>
          </p:nvSpPr>
          <p:spPr bwMode="auto">
            <a:xfrm>
              <a:off x="1152" y="2193"/>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rPr>
                <a:t>Allen Stanford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rPr>
                <a:t>$7 Billion Fraud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rPr>
                <a:t>Awaiting Trial in Jail</a:t>
              </a:r>
            </a:p>
          </p:txBody>
        </p:sp>
        <p:sp>
          <p:nvSpPr>
            <p:cNvPr id="8" name="_s172051"/>
            <p:cNvSpPr>
              <a:spLocks noChangeArrowheads="1"/>
            </p:cNvSpPr>
            <p:nvPr/>
          </p:nvSpPr>
          <p:spPr bwMode="auto">
            <a:xfrm>
              <a:off x="2160" y="2193"/>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rPr>
                <a:t>Marc Dreier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rPr>
                <a:t>$700 Million Fraud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rPr>
                <a:t>Convicted Felon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rPr>
                <a:t>20 YR Sentence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Times New Roman" pitchFamily="18" charset="0"/>
              </a:endParaRPr>
            </a:p>
          </p:txBody>
        </p:sp>
        <p:sp>
          <p:nvSpPr>
            <p:cNvPr id="9" name="_s172052"/>
            <p:cNvSpPr>
              <a:spLocks noChangeArrowheads="1"/>
            </p:cNvSpPr>
            <p:nvPr/>
          </p:nvSpPr>
          <p:spPr bwMode="auto">
            <a:xfrm>
              <a:off x="3672" y="2193"/>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rPr>
                <a:t>Bernard Madoff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rPr>
                <a:t>$65 Billion Fraud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rPr>
                <a:t>Convicted Felon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rPr>
                <a:t>150 YR Sentence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Times New Roman" pitchFamily="18" charset="0"/>
              </a:endParaRPr>
            </a:p>
          </p:txBody>
        </p:sp>
        <p:sp>
          <p:nvSpPr>
            <p:cNvPr id="10" name="_s172066"/>
            <p:cNvSpPr>
              <a:spLocks noChangeArrowheads="1"/>
            </p:cNvSpPr>
            <p:nvPr/>
          </p:nvSpPr>
          <p:spPr bwMode="auto">
            <a:xfrm>
              <a:off x="576" y="2625"/>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imes New Roman" pitchFamily="18" charset="0"/>
                </a:rPr>
                <a:t>Proskauer Partner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imes New Roman" pitchFamily="18" charset="0"/>
                </a:rPr>
                <a:t>Thomas Sjoblom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imes New Roman" pitchFamily="18" charset="0"/>
                </a:rPr>
                <a:t>Former SEC Enforcement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imes New Roman" pitchFamily="18" charset="0"/>
                </a:rPr>
                <a:t>Alleged to have coached Stanford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imes New Roman" pitchFamily="18" charset="0"/>
                </a:rPr>
                <a:t>Employees in a Miami airport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imes New Roman" pitchFamily="18" charset="0"/>
                </a:rPr>
                <a:t>Hanger on how to lie to the SEC and FBI</a:t>
              </a:r>
            </a:p>
          </p:txBody>
        </p:sp>
        <p:sp>
          <p:nvSpPr>
            <p:cNvPr id="11" name="_s172071"/>
            <p:cNvSpPr>
              <a:spLocks noChangeArrowheads="1"/>
            </p:cNvSpPr>
            <p:nvPr/>
          </p:nvSpPr>
          <p:spPr bwMode="auto">
            <a:xfrm>
              <a:off x="2161" y="2625"/>
              <a:ext cx="863"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imes New Roman" pitchFamily="18" charset="0"/>
                </a:rPr>
                <a:t>Raymond Joao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imes New Roman" pitchFamily="18" charset="0"/>
                </a:rPr>
                <a:t>Proskauer Rose Referred to Iviewit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imes New Roman" pitchFamily="18" charset="0"/>
                </a:rPr>
                <a:t>Moved to Dreier after discovered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imes New Roman" pitchFamily="18" charset="0"/>
                </a:rPr>
                <a:t>Patenting Invention 90+ in his name</a:t>
              </a:r>
            </a:p>
          </p:txBody>
        </p:sp>
        <p:sp>
          <p:nvSpPr>
            <p:cNvPr id="12" name="_s172073"/>
            <p:cNvSpPr>
              <a:spLocks noChangeArrowheads="1"/>
            </p:cNvSpPr>
            <p:nvPr/>
          </p:nvSpPr>
          <p:spPr bwMode="auto">
            <a:xfrm>
              <a:off x="648" y="3057"/>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imes New Roman" pitchFamily="18" charset="0"/>
                </a:rPr>
                <a:t>Laura Pendergest Holt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imes New Roman" pitchFamily="18" charset="0"/>
                </a:rPr>
                <a:t>Sues Proskauer After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imes New Roman" pitchFamily="18" charset="0"/>
                </a:rPr>
                <a:t>Arrest in Stanford Ponzi</a:t>
              </a:r>
            </a:p>
          </p:txBody>
        </p:sp>
        <p:sp>
          <p:nvSpPr>
            <p:cNvPr id="13" name="_s172075"/>
            <p:cNvSpPr>
              <a:spLocks noChangeArrowheads="1"/>
            </p:cNvSpPr>
            <p:nvPr/>
          </p:nvSpPr>
          <p:spPr bwMode="auto">
            <a:xfrm>
              <a:off x="1656" y="3057"/>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imes New Roman" pitchFamily="18" charset="0"/>
                </a:rPr>
                <a:t>James Davis – Stanford CFO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imes New Roman" pitchFamily="18" charset="0"/>
                </a:rPr>
                <a:t>Makes Plea Deal and Fingers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imes New Roman" pitchFamily="18" charset="0"/>
                </a:rPr>
                <a:t>Proskauer – Global Class Action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imes New Roman" pitchFamily="18" charset="0"/>
                </a:rPr>
                <a:t>Against Proskauer filed immediately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imes New Roman" pitchFamily="18" charset="0"/>
                </a:rPr>
                <a:t>After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Times New Roman" pitchFamily="18" charset="0"/>
              </a:endParaRPr>
            </a:p>
          </p:txBody>
        </p:sp>
        <p:sp>
          <p:nvSpPr>
            <p:cNvPr id="14" name="_s172077"/>
            <p:cNvSpPr>
              <a:spLocks noChangeArrowheads="1"/>
            </p:cNvSpPr>
            <p:nvPr/>
          </p:nvSpPr>
          <p:spPr bwMode="auto">
            <a:xfrm>
              <a:off x="3168" y="2625"/>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imes New Roman" pitchFamily="18" charset="0"/>
                </a:rPr>
                <a:t>Proskauer has Most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imes New Roman" pitchFamily="18" charset="0"/>
                </a:rPr>
                <a:t>Madoff Clients, many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imes New Roman" pitchFamily="18" charset="0"/>
                </a:rPr>
                <a:t>Clients now Being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imes New Roman" pitchFamily="18" charset="0"/>
                </a:rPr>
                <a:t>Investigated as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imes New Roman" pitchFamily="18" charset="0"/>
                </a:rPr>
                <a:t>Accomplice</a:t>
              </a:r>
            </a:p>
          </p:txBody>
        </p:sp>
        <p:sp>
          <p:nvSpPr>
            <p:cNvPr id="15" name="_s172079"/>
            <p:cNvSpPr>
              <a:spLocks noChangeArrowheads="1"/>
            </p:cNvSpPr>
            <p:nvPr/>
          </p:nvSpPr>
          <p:spPr bwMode="auto">
            <a:xfrm>
              <a:off x="4176" y="2625"/>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imes New Roman" pitchFamily="18" charset="0"/>
                </a:rPr>
                <a:t>Jacqueline Wood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imes New Roman" pitchFamily="18" charset="0"/>
                </a:rPr>
                <a:t>Former SEC cited in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imes New Roman" pitchFamily="18" charset="0"/>
                </a:rPr>
                <a:t>Inspector General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imes New Roman" pitchFamily="18" charset="0"/>
                </a:rPr>
                <a:t>Report of Madoff Failure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imes New Roman" pitchFamily="18" charset="0"/>
                </a:rPr>
                <a:t>As having buried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imes New Roman" pitchFamily="18" charset="0"/>
                </a:rPr>
                <a:t>Information in 2004 that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imes New Roman" pitchFamily="18" charset="0"/>
                </a:rPr>
                <a:t>Would have exposed the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imes New Roman" pitchFamily="18" charset="0"/>
                </a:rPr>
                <a:t>Scheme.  After leaving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imes New Roman" pitchFamily="18" charset="0"/>
                </a:rPr>
                <a:t>The SEC Wood took 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imes New Roman" pitchFamily="18" charset="0"/>
                </a:rPr>
                <a:t>Proskauer Partnership</a:t>
              </a:r>
            </a:p>
          </p:txBody>
        </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B58617-2EC6-4F6E-938F-73079E880D8C}" type="datetime1">
              <a:rPr lang="en-US" altLang="en-US"/>
              <a:pPr/>
              <a:t>10/17/2015</a:t>
            </a:fld>
            <a:endParaRPr lang="en-US" altLang="en-US"/>
          </a:p>
        </p:txBody>
      </p:sp>
      <p:sp>
        <p:nvSpPr>
          <p:cNvPr id="6" name="Slide Number Placeholder 5"/>
          <p:cNvSpPr>
            <a:spLocks noGrp="1"/>
          </p:cNvSpPr>
          <p:nvPr>
            <p:ph type="sldNum" sz="quarter" idx="12"/>
          </p:nvPr>
        </p:nvSpPr>
        <p:spPr/>
        <p:txBody>
          <a:bodyPr/>
          <a:lstStyle/>
          <a:p>
            <a:fld id="{9B038568-7402-4978-A838-9E7F98AFACC5}" type="slidenum">
              <a:rPr lang="en-US" altLang="en-US"/>
              <a:pPr/>
              <a:t>19</a:t>
            </a:fld>
            <a:endParaRPr lang="en-US" altLang="en-US"/>
          </a:p>
        </p:txBody>
      </p:sp>
      <p:sp>
        <p:nvSpPr>
          <p:cNvPr id="174082" name="Rectangle 2"/>
          <p:cNvSpPr>
            <a:spLocks noGrp="1" noChangeArrowheads="1"/>
          </p:cNvSpPr>
          <p:nvPr>
            <p:ph type="title"/>
          </p:nvPr>
        </p:nvSpPr>
        <p:spPr/>
        <p:txBody>
          <a:bodyPr/>
          <a:lstStyle/>
          <a:p>
            <a:r>
              <a:rPr lang="en-US" altLang="en-US" sz="2000"/>
              <a:t>Real 3d Inc. ( Silicon Graphics, Lockheed Martin &amp; Intel ) – SGI US Bankruptcy &amp; MPEGLA Lawsuit</a:t>
            </a:r>
          </a:p>
        </p:txBody>
      </p:sp>
      <p:grpSp>
        <p:nvGrpSpPr>
          <p:cNvPr id="2" name="SmartArt Placeholder 174085"/>
          <p:cNvGrpSpPr>
            <a:grpSpLocks/>
          </p:cNvGrpSpPr>
          <p:nvPr/>
        </p:nvGrpSpPr>
        <p:grpSpPr bwMode="auto">
          <a:xfrm>
            <a:off x="914400" y="2795588"/>
            <a:ext cx="10058400" cy="5715000"/>
            <a:chOff x="576" y="1761"/>
            <a:chExt cx="4031" cy="2016"/>
          </a:xfrm>
        </p:grpSpPr>
        <p:cxnSp>
          <p:nvCxnSpPr>
            <p:cNvPr id="174131" name="_s174131"/>
            <p:cNvCxnSpPr>
              <a:cxnSpLocks noChangeShapeType="1"/>
              <a:stCxn id="12" idx="4"/>
              <a:endCxn id="7" idx="3"/>
            </p:cNvCxnSpPr>
            <p:nvPr/>
          </p:nvCxnSpPr>
          <p:spPr bwMode="auto">
            <a:xfrm flipV="1">
              <a:off x="1836" y="3345"/>
              <a:ext cx="161" cy="304"/>
            </a:xfrm>
            <a:prstGeom prst="bentConnector2">
              <a:avLst/>
            </a:prstGeom>
            <a:noFill/>
            <a:ln w="28575">
              <a:solidFill>
                <a:schemeClr val="bg2"/>
              </a:solidFill>
              <a:miter lim="800000"/>
              <a:headEnd/>
              <a:tailEnd/>
            </a:ln>
            <a:extLst>
              <a:ext uri="{909E8E84-426E-40DD-AFC4-6F175D3DCCD1}">
                <a14:hiddenFill xmlns:a14="http://schemas.microsoft.com/office/drawing/2010/main">
                  <a:noFill/>
                </a14:hiddenFill>
              </a:ext>
            </a:extLst>
          </p:spPr>
        </p:cxnSp>
        <p:cxnSp>
          <p:nvCxnSpPr>
            <p:cNvPr id="174130" name="_s174130"/>
            <p:cNvCxnSpPr>
              <a:cxnSpLocks noChangeShapeType="1"/>
              <a:stCxn id="7" idx="4"/>
              <a:endCxn id="3" idx="3"/>
            </p:cNvCxnSpPr>
            <p:nvPr/>
          </p:nvCxnSpPr>
          <p:spPr bwMode="auto">
            <a:xfrm flipV="1">
              <a:off x="2412" y="2049"/>
              <a:ext cx="1169" cy="1167"/>
            </a:xfrm>
            <a:prstGeom prst="bentConnector2">
              <a:avLst/>
            </a:prstGeom>
            <a:noFill/>
            <a:ln w="28575">
              <a:solidFill>
                <a:schemeClr val="bg2"/>
              </a:solidFill>
              <a:miter lim="800000"/>
              <a:headEnd/>
              <a:tailEnd/>
            </a:ln>
            <a:extLst>
              <a:ext uri="{909E8E84-426E-40DD-AFC4-6F175D3DCCD1}">
                <a14:hiddenFill xmlns:a14="http://schemas.microsoft.com/office/drawing/2010/main">
                  <a:noFill/>
                </a14:hiddenFill>
              </a:ext>
            </a:extLst>
          </p:spPr>
        </p:cxnSp>
        <p:cxnSp>
          <p:nvCxnSpPr>
            <p:cNvPr id="174119" name="_s174119"/>
            <p:cNvCxnSpPr>
              <a:cxnSpLocks noChangeShapeType="1"/>
              <a:stCxn id="13" idx="0"/>
              <a:endCxn id="8" idx="3"/>
            </p:cNvCxnSpPr>
            <p:nvPr/>
          </p:nvCxnSpPr>
          <p:spPr bwMode="auto">
            <a:xfrm rot="5400000" flipH="1">
              <a:off x="2447" y="2031"/>
              <a:ext cx="144" cy="1044"/>
            </a:xfrm>
            <a:prstGeom prst="bentConnector3">
              <a:avLst>
                <a:gd name="adj1" fmla="val 28014"/>
              </a:avLst>
            </a:prstGeom>
            <a:noFill/>
            <a:ln w="28575">
              <a:solidFill>
                <a:schemeClr val="bg2"/>
              </a:solidFill>
              <a:miter lim="800000"/>
              <a:headEnd/>
              <a:tailEnd/>
            </a:ln>
            <a:extLst>
              <a:ext uri="{909E8E84-426E-40DD-AFC4-6F175D3DCCD1}">
                <a14:hiddenFill xmlns:a14="http://schemas.microsoft.com/office/drawing/2010/main">
                  <a:noFill/>
                </a14:hiddenFill>
              </a:ext>
            </a:extLst>
          </p:spPr>
        </p:cxnSp>
        <p:cxnSp>
          <p:nvCxnSpPr>
            <p:cNvPr id="174115" name="_s174115"/>
            <p:cNvCxnSpPr>
              <a:cxnSpLocks noChangeShapeType="1"/>
              <a:stCxn id="9" idx="2"/>
              <a:endCxn id="3" idx="3"/>
            </p:cNvCxnSpPr>
            <p:nvPr/>
          </p:nvCxnSpPr>
          <p:spPr bwMode="auto">
            <a:xfrm rot="10800000">
              <a:off x="3581" y="2049"/>
              <a:ext cx="162" cy="303"/>
            </a:xfrm>
            <a:prstGeom prst="bentConnector2">
              <a:avLst/>
            </a:prstGeom>
            <a:noFill/>
            <a:ln w="28575">
              <a:solidFill>
                <a:schemeClr val="bg2"/>
              </a:solidFill>
              <a:miter lim="800000"/>
              <a:headEnd/>
              <a:tailEnd/>
            </a:ln>
            <a:extLst>
              <a:ext uri="{909E8E84-426E-40DD-AFC4-6F175D3DCCD1}">
                <a14:hiddenFill xmlns:a14="http://schemas.microsoft.com/office/drawing/2010/main">
                  <a:noFill/>
                </a14:hiddenFill>
              </a:ext>
            </a:extLst>
          </p:spPr>
        </p:cxnSp>
        <p:cxnSp>
          <p:nvCxnSpPr>
            <p:cNvPr id="174101" name="_s174101"/>
            <p:cNvCxnSpPr>
              <a:cxnSpLocks noChangeShapeType="1"/>
              <a:stCxn id="11" idx="0"/>
              <a:endCxn id="8" idx="3"/>
            </p:cNvCxnSpPr>
            <p:nvPr/>
          </p:nvCxnSpPr>
          <p:spPr bwMode="auto">
            <a:xfrm rot="5400000" flipH="1">
              <a:off x="1943" y="2535"/>
              <a:ext cx="144" cy="36"/>
            </a:xfrm>
            <a:prstGeom prst="bentConnector3">
              <a:avLst>
                <a:gd name="adj1" fmla="val 28014"/>
              </a:avLst>
            </a:prstGeom>
            <a:noFill/>
            <a:ln w="28575">
              <a:solidFill>
                <a:schemeClr val="bg2"/>
              </a:solidFill>
              <a:miter lim="800000"/>
              <a:headEnd/>
              <a:tailEnd/>
            </a:ln>
            <a:extLst>
              <a:ext uri="{909E8E84-426E-40DD-AFC4-6F175D3DCCD1}">
                <a14:hiddenFill xmlns:a14="http://schemas.microsoft.com/office/drawing/2010/main">
                  <a:noFill/>
                </a14:hiddenFill>
              </a:ext>
            </a:extLst>
          </p:spPr>
        </p:cxnSp>
        <p:cxnSp>
          <p:nvCxnSpPr>
            <p:cNvPr id="174095" name="_s174095"/>
            <p:cNvCxnSpPr>
              <a:cxnSpLocks noChangeShapeType="1"/>
              <a:stCxn id="10" idx="0"/>
              <a:endCxn id="8" idx="3"/>
            </p:cNvCxnSpPr>
            <p:nvPr/>
          </p:nvCxnSpPr>
          <p:spPr bwMode="auto">
            <a:xfrm rot="16200000">
              <a:off x="1440" y="2067"/>
              <a:ext cx="144" cy="971"/>
            </a:xfrm>
            <a:prstGeom prst="bentConnector3">
              <a:avLst>
                <a:gd name="adj1" fmla="val 28014"/>
              </a:avLst>
            </a:prstGeom>
            <a:noFill/>
            <a:ln w="28575">
              <a:solidFill>
                <a:schemeClr val="bg2"/>
              </a:solidFill>
              <a:miter lim="800000"/>
              <a:headEnd/>
              <a:tailEnd/>
            </a:ln>
            <a:extLst>
              <a:ext uri="{909E8E84-426E-40DD-AFC4-6F175D3DCCD1}">
                <a14:hiddenFill xmlns:a14="http://schemas.microsoft.com/office/drawing/2010/main">
                  <a:noFill/>
                </a14:hiddenFill>
              </a:ext>
            </a:extLst>
          </p:spPr>
        </p:cxnSp>
        <p:cxnSp>
          <p:nvCxnSpPr>
            <p:cNvPr id="174092" name="_s174092"/>
            <p:cNvCxnSpPr>
              <a:cxnSpLocks noChangeShapeType="1"/>
              <a:stCxn id="8" idx="4"/>
              <a:endCxn id="3" idx="3"/>
            </p:cNvCxnSpPr>
            <p:nvPr/>
          </p:nvCxnSpPr>
          <p:spPr bwMode="auto">
            <a:xfrm flipV="1">
              <a:off x="2412" y="2049"/>
              <a:ext cx="1169" cy="303"/>
            </a:xfrm>
            <a:prstGeom prst="bentConnector2">
              <a:avLst/>
            </a:prstGeom>
            <a:noFill/>
            <a:ln w="28575">
              <a:solidFill>
                <a:schemeClr val="bg2"/>
              </a:solidFill>
              <a:miter lim="800000"/>
              <a:headEnd/>
              <a:tailEnd/>
            </a:ln>
            <a:extLst>
              <a:ext uri="{909E8E84-426E-40DD-AFC4-6F175D3DCCD1}">
                <a14:hiddenFill xmlns:a14="http://schemas.microsoft.com/office/drawing/2010/main">
                  <a:noFill/>
                </a14:hiddenFill>
              </a:ext>
            </a:extLst>
          </p:spPr>
        </p:cxnSp>
        <p:sp>
          <p:nvSpPr>
            <p:cNvPr id="3" name="_s174087"/>
            <p:cNvSpPr>
              <a:spLocks noChangeArrowheads="1"/>
            </p:cNvSpPr>
            <p:nvPr/>
          </p:nvSpPr>
          <p:spPr bwMode="auto">
            <a:xfrm>
              <a:off x="3167" y="1761"/>
              <a:ext cx="864" cy="288"/>
            </a:xfrm>
            <a:prstGeom prst="cube">
              <a:avLst>
                <a:gd name="adj" fmla="val 10764"/>
              </a:avLst>
            </a:prstGeom>
            <a:gradFill rotWithShape="0">
              <a:gsLst>
                <a:gs pos="0">
                  <a:schemeClr val="accent1">
                    <a:alpha val="39999"/>
                  </a:schemeClr>
                </a:gs>
                <a:gs pos="100000">
                  <a:schemeClr val="bg1"/>
                </a:gs>
              </a:gsLst>
              <a:lin ang="5400000" scaled="1"/>
            </a:gradFill>
            <a:ln w="9525">
              <a:solidFill>
                <a:schemeClr val="accent1"/>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New Roman" pitchFamily="18" charset="0"/>
                </a:rPr>
                <a:t>Real 3D, Inc.</a:t>
              </a:r>
            </a:p>
          </p:txBody>
        </p:sp>
        <p:sp>
          <p:nvSpPr>
            <p:cNvPr id="7" name="_s174088"/>
            <p:cNvSpPr>
              <a:spLocks noChangeArrowheads="1"/>
            </p:cNvSpPr>
            <p:nvPr/>
          </p:nvSpPr>
          <p:spPr bwMode="auto">
            <a:xfrm>
              <a:off x="1583" y="3057"/>
              <a:ext cx="864" cy="288"/>
            </a:xfrm>
            <a:prstGeom prst="cube">
              <a:avLst>
                <a:gd name="adj" fmla="val 10764"/>
              </a:avLst>
            </a:prstGeom>
            <a:gradFill rotWithShape="0">
              <a:gsLst>
                <a:gs pos="0">
                  <a:schemeClr val="accent2">
                    <a:alpha val="39999"/>
                  </a:schemeClr>
                </a:gs>
                <a:gs pos="100000">
                  <a:schemeClr val="bg1"/>
                </a:gs>
              </a:gsLst>
              <a:lin ang="5400000" scaled="1"/>
            </a:gradFill>
            <a:ln w="9525">
              <a:solidFill>
                <a:schemeClr val="accent2"/>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New Roman" pitchFamily="18" charset="0"/>
                </a:rPr>
                <a:t>Lockheed Martin</a:t>
              </a:r>
            </a:p>
          </p:txBody>
        </p:sp>
        <p:sp>
          <p:nvSpPr>
            <p:cNvPr id="8" name="_s174089"/>
            <p:cNvSpPr>
              <a:spLocks noChangeArrowheads="1"/>
            </p:cNvSpPr>
            <p:nvPr/>
          </p:nvSpPr>
          <p:spPr bwMode="auto">
            <a:xfrm>
              <a:off x="1583" y="2193"/>
              <a:ext cx="864" cy="288"/>
            </a:xfrm>
            <a:prstGeom prst="cube">
              <a:avLst>
                <a:gd name="adj" fmla="val 10764"/>
              </a:avLst>
            </a:prstGeom>
            <a:gradFill rotWithShape="0">
              <a:gsLst>
                <a:gs pos="0">
                  <a:schemeClr val="accent2">
                    <a:alpha val="39999"/>
                  </a:schemeClr>
                </a:gs>
                <a:gs pos="100000">
                  <a:schemeClr val="bg1"/>
                </a:gs>
              </a:gsLst>
              <a:lin ang="5400000" scaled="1"/>
            </a:gradFill>
            <a:ln w="9525">
              <a:solidFill>
                <a:schemeClr val="accent2"/>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New Roman" pitchFamily="18" charset="0"/>
                </a:rPr>
                <a:t>Silicon Graphics, Inc.</a:t>
              </a:r>
            </a:p>
          </p:txBody>
        </p:sp>
        <p:sp>
          <p:nvSpPr>
            <p:cNvPr id="9" name="_s174090"/>
            <p:cNvSpPr>
              <a:spLocks noChangeArrowheads="1"/>
            </p:cNvSpPr>
            <p:nvPr/>
          </p:nvSpPr>
          <p:spPr bwMode="auto">
            <a:xfrm>
              <a:off x="3743" y="2193"/>
              <a:ext cx="864" cy="288"/>
            </a:xfrm>
            <a:prstGeom prst="cube">
              <a:avLst>
                <a:gd name="adj" fmla="val 10764"/>
              </a:avLst>
            </a:prstGeom>
            <a:gradFill rotWithShape="0">
              <a:gsLst>
                <a:gs pos="0">
                  <a:schemeClr val="accent2">
                    <a:alpha val="39999"/>
                  </a:schemeClr>
                </a:gs>
                <a:gs pos="100000">
                  <a:schemeClr val="bg1"/>
                </a:gs>
              </a:gsLst>
              <a:lin ang="5400000" scaled="1"/>
            </a:gradFill>
            <a:ln w="9525">
              <a:solidFill>
                <a:schemeClr val="accent2"/>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New Roman" pitchFamily="18" charset="0"/>
                </a:rPr>
                <a:t>Intel Corporation</a:t>
              </a:r>
            </a:p>
          </p:txBody>
        </p:sp>
        <p:sp>
          <p:nvSpPr>
            <p:cNvPr id="10" name="_s174094"/>
            <p:cNvSpPr>
              <a:spLocks noChangeArrowheads="1"/>
            </p:cNvSpPr>
            <p:nvPr/>
          </p:nvSpPr>
          <p:spPr bwMode="auto">
            <a:xfrm>
              <a:off x="576" y="2625"/>
              <a:ext cx="864" cy="288"/>
            </a:xfrm>
            <a:prstGeom prst="cube">
              <a:avLst>
                <a:gd name="adj" fmla="val 10764"/>
              </a:avLst>
            </a:prstGeom>
            <a:gradFill rotWithShape="0">
              <a:gsLst>
                <a:gs pos="0">
                  <a:schemeClr val="hlink">
                    <a:alpha val="39999"/>
                  </a:schemeClr>
                </a:gs>
                <a:gs pos="100000">
                  <a:schemeClr val="bg1"/>
                </a:gs>
              </a:gsLst>
              <a:lin ang="5400000" scaled="1"/>
            </a:gradFill>
            <a:ln w="9525">
              <a:solidFill>
                <a:schemeClr val="hlink"/>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New Roman" pitchFamily="18" charset="0"/>
                </a:rPr>
                <a:t>Davis Polk Wardell</a:t>
              </a:r>
            </a:p>
          </p:txBody>
        </p:sp>
        <p:sp>
          <p:nvSpPr>
            <p:cNvPr id="11" name="_s174100"/>
            <p:cNvSpPr>
              <a:spLocks noChangeArrowheads="1"/>
            </p:cNvSpPr>
            <p:nvPr/>
          </p:nvSpPr>
          <p:spPr bwMode="auto">
            <a:xfrm>
              <a:off x="1584" y="2625"/>
              <a:ext cx="863" cy="288"/>
            </a:xfrm>
            <a:prstGeom prst="cube">
              <a:avLst>
                <a:gd name="adj" fmla="val 10764"/>
              </a:avLst>
            </a:prstGeom>
            <a:gradFill rotWithShape="0">
              <a:gsLst>
                <a:gs pos="0">
                  <a:schemeClr val="hlink">
                    <a:alpha val="39999"/>
                  </a:schemeClr>
                </a:gs>
                <a:gs pos="100000">
                  <a:schemeClr val="bg1"/>
                </a:gs>
              </a:gsLst>
              <a:lin ang="5400000" scaled="1"/>
            </a:gradFill>
            <a:ln w="9525">
              <a:solidFill>
                <a:schemeClr val="hlink"/>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New Roman" pitchFamily="18" charset="0"/>
                </a:rPr>
                <a:t>Ropes &amp; Gray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Times New Roman" pitchFamily="18" charset="0"/>
              </a:endParaRPr>
            </a:p>
          </p:txBody>
        </p:sp>
        <p:sp>
          <p:nvSpPr>
            <p:cNvPr id="12" name="_s174105"/>
            <p:cNvSpPr>
              <a:spLocks noChangeArrowheads="1"/>
            </p:cNvSpPr>
            <p:nvPr/>
          </p:nvSpPr>
          <p:spPr bwMode="auto">
            <a:xfrm>
              <a:off x="1007" y="3489"/>
              <a:ext cx="864" cy="288"/>
            </a:xfrm>
            <a:prstGeom prst="cube">
              <a:avLst>
                <a:gd name="adj" fmla="val 10764"/>
              </a:avLst>
            </a:prstGeom>
            <a:gradFill rotWithShape="0">
              <a:gsLst>
                <a:gs pos="0">
                  <a:schemeClr val="folHlink">
                    <a:alpha val="39999"/>
                  </a:schemeClr>
                </a:gs>
                <a:gs pos="100000">
                  <a:schemeClr val="bg1"/>
                </a:gs>
              </a:gsLst>
              <a:lin ang="5400000" scaled="1"/>
            </a:gradFill>
            <a:ln w="9525">
              <a:solidFill>
                <a:schemeClr val="folHlink"/>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Times New Roman" pitchFamily="18" charset="0"/>
              </a:endParaRPr>
            </a:p>
          </p:txBody>
        </p:sp>
        <p:sp>
          <p:nvSpPr>
            <p:cNvPr id="13" name="_s174117"/>
            <p:cNvSpPr>
              <a:spLocks noChangeArrowheads="1"/>
            </p:cNvSpPr>
            <p:nvPr/>
          </p:nvSpPr>
          <p:spPr bwMode="auto">
            <a:xfrm>
              <a:off x="2591" y="2625"/>
              <a:ext cx="864" cy="288"/>
            </a:xfrm>
            <a:prstGeom prst="cube">
              <a:avLst>
                <a:gd name="adj" fmla="val 10764"/>
              </a:avLst>
            </a:prstGeom>
            <a:gradFill rotWithShape="0">
              <a:gsLst>
                <a:gs pos="0">
                  <a:schemeClr val="hlink">
                    <a:alpha val="39999"/>
                  </a:schemeClr>
                </a:gs>
                <a:gs pos="100000">
                  <a:schemeClr val="bg1"/>
                </a:gs>
              </a:gsLst>
              <a:lin ang="5400000" scaled="1"/>
            </a:gradFill>
            <a:ln w="9525">
              <a:solidFill>
                <a:schemeClr val="hlink"/>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Times New Roman" pitchFamily="18" charset="0"/>
              </a:endParaRPr>
            </a:p>
          </p:txBody>
        </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8487" name="Object 7"/>
          <p:cNvGraphicFramePr>
            <a:graphicFrameLocks noChangeAspect="1"/>
          </p:cNvGraphicFramePr>
          <p:nvPr>
            <p:extLst>
              <p:ext uri="{D42A27DB-BD31-4B8C-83A1-F6EECF244321}">
                <p14:modId xmlns:p14="http://schemas.microsoft.com/office/powerpoint/2010/main" val="2295765866"/>
              </p:ext>
            </p:extLst>
          </p:nvPr>
        </p:nvGraphicFramePr>
        <p:xfrm>
          <a:off x="152400" y="152400"/>
          <a:ext cx="11506200" cy="9296399"/>
        </p:xfrm>
        <a:graphic>
          <a:graphicData uri="http://schemas.openxmlformats.org/presentationml/2006/ole">
            <mc:AlternateContent xmlns:mc="http://schemas.openxmlformats.org/markup-compatibility/2006">
              <mc:Choice xmlns:v="urn:schemas-microsoft-com:vml" Requires="v">
                <p:oleObj spid="_x0000_s180244" name="Organization Chart" r:id="rId4" imgW="1784160" imgH="1403280" progId="OrgPlusWOPX.4">
                  <p:embed/>
                </p:oleObj>
              </mc:Choice>
              <mc:Fallback>
                <p:oleObj name="Organization Chart" r:id="rId4" imgW="1784160" imgH="1403280" progId="OrgPlusWOPX.4">
                  <p:embed/>
                  <p:pic>
                    <p:nvPicPr>
                      <p:cNvPr id="0" name=""/>
                      <p:cNvPicPr>
                        <a:picLocks noChangeAspect="1" noChangeArrowheads="1"/>
                      </p:cNvPicPr>
                      <p:nvPr/>
                    </p:nvPicPr>
                    <p:blipFill>
                      <a:blip r:embed="rId5"/>
                      <a:srcRect/>
                      <a:stretch>
                        <a:fillRect/>
                      </a:stretch>
                    </p:blipFill>
                    <p:spPr bwMode="auto">
                      <a:xfrm>
                        <a:off x="152400" y="152400"/>
                        <a:ext cx="11506200" cy="929639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76737604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2B202463-80FD-4260-81A2-9B0BBB580B30}" type="datetime1">
              <a:rPr lang="en-US" altLang="en-US"/>
              <a:pPr/>
              <a:t>10/17/2015</a:t>
            </a:fld>
            <a:endParaRPr lang="en-US" altLang="en-US"/>
          </a:p>
        </p:txBody>
      </p:sp>
      <p:sp>
        <p:nvSpPr>
          <p:cNvPr id="6" name="Slide Number Placeholder 3"/>
          <p:cNvSpPr>
            <a:spLocks noGrp="1"/>
          </p:cNvSpPr>
          <p:nvPr>
            <p:ph type="sldNum" sz="quarter" idx="12"/>
          </p:nvPr>
        </p:nvSpPr>
        <p:spPr/>
        <p:txBody>
          <a:bodyPr/>
          <a:lstStyle/>
          <a:p>
            <a:fld id="{39BEDCD9-BFD3-4A31-9C02-3F875CE5B32F}" type="slidenum">
              <a:rPr lang="en-US" altLang="en-US"/>
              <a:pPr/>
              <a:t>20</a:t>
            </a:fld>
            <a:endParaRPr lang="en-US" altLang="en-US"/>
          </a:p>
        </p:txBody>
      </p:sp>
      <p:graphicFrame>
        <p:nvGraphicFramePr>
          <p:cNvPr id="166916" name="Object 4"/>
          <p:cNvGraphicFramePr>
            <a:graphicFrameLocks noChangeAspect="1"/>
          </p:cNvGraphicFramePr>
          <p:nvPr/>
        </p:nvGraphicFramePr>
        <p:xfrm>
          <a:off x="2286000" y="1295400"/>
          <a:ext cx="7226300" cy="5851525"/>
        </p:xfrm>
        <a:graphic>
          <a:graphicData uri="http://schemas.openxmlformats.org/presentationml/2006/ole">
            <mc:AlternateContent xmlns:mc="http://schemas.openxmlformats.org/markup-compatibility/2006">
              <mc:Choice xmlns:v="urn:schemas-microsoft-com:vml" Requires="v">
                <p:oleObj spid="_x0000_s166928" name="MS Org Chart" r:id="rId4" imgW="2323800" imgH="1498320" progId="OrgPlusWOPX.4">
                  <p:embed/>
                </p:oleObj>
              </mc:Choice>
              <mc:Fallback>
                <p:oleObj name="MS Org Chart" r:id="rId4" imgW="2323800" imgH="1498320" progId="OrgPlusWOPX.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295400"/>
                        <a:ext cx="7226300" cy="585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6917" name="Rectangle 5"/>
          <p:cNvSpPr>
            <a:spLocks noGrp="1" noChangeArrowheads="1"/>
          </p:cNvSpPr>
          <p:nvPr>
            <p:ph type="title" idx="4294967295"/>
          </p:nvPr>
        </p:nvSpPr>
        <p:spPr>
          <a:xfrm>
            <a:off x="838200" y="228600"/>
            <a:ext cx="10363200" cy="990600"/>
          </a:xfrm>
        </p:spPr>
        <p:txBody>
          <a:bodyPr/>
          <a:lstStyle/>
          <a:p>
            <a:r>
              <a:rPr lang="en-US" altLang="en-US" sz="3200" b="1"/>
              <a:t>Steven C. Krane Proskauer Rose LLP</a:t>
            </a:r>
            <a:endParaRPr lang="en-US" alt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1"/>
          <p:cNvSpPr>
            <a:spLocks noGrp="1"/>
          </p:cNvSpPr>
          <p:nvPr>
            <p:ph type="dt" sz="half" idx="10"/>
          </p:nvPr>
        </p:nvSpPr>
        <p:spPr/>
        <p:txBody>
          <a:bodyPr/>
          <a:lstStyle/>
          <a:p>
            <a:fld id="{750B656C-B98D-4A06-9907-A29200D202DA}" type="datetime1">
              <a:rPr lang="en-US" altLang="en-US"/>
              <a:pPr/>
              <a:t>10/17/2015</a:t>
            </a:fld>
            <a:endParaRPr lang="en-US" altLang="en-US"/>
          </a:p>
        </p:txBody>
      </p:sp>
      <p:sp>
        <p:nvSpPr>
          <p:cNvPr id="11" name="Slide Number Placeholder 3"/>
          <p:cNvSpPr>
            <a:spLocks noGrp="1"/>
          </p:cNvSpPr>
          <p:nvPr>
            <p:ph type="sldNum" sz="quarter" idx="12"/>
          </p:nvPr>
        </p:nvSpPr>
        <p:spPr/>
        <p:txBody>
          <a:bodyPr/>
          <a:lstStyle/>
          <a:p>
            <a:fld id="{C63F5F74-82BD-4C0F-9BED-964CAD37E761}" type="slidenum">
              <a:rPr lang="en-US" altLang="en-US"/>
              <a:pPr/>
              <a:t>21</a:t>
            </a:fld>
            <a:endParaRPr lang="en-US" altLang="en-US"/>
          </a:p>
        </p:txBody>
      </p:sp>
      <p:sp>
        <p:nvSpPr>
          <p:cNvPr id="167939" name="Rectangle 3"/>
          <p:cNvSpPr>
            <a:spLocks noChangeArrowheads="1"/>
          </p:cNvSpPr>
          <p:nvPr/>
        </p:nvSpPr>
        <p:spPr bwMode="auto">
          <a:xfrm>
            <a:off x="381000" y="2773363"/>
            <a:ext cx="5464175" cy="583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lstStyle>
            <a:lvl1pPr marL="460375" indent="-460375" defTabSz="1227138">
              <a:spcBef>
                <a:spcPct val="20000"/>
              </a:spcBef>
              <a:buChar char="•"/>
              <a:defRPr sz="3800">
                <a:solidFill>
                  <a:schemeClr val="tx1"/>
                </a:solidFill>
                <a:latin typeface="Times New Roman" pitchFamily="18" charset="0"/>
              </a:defRPr>
            </a:lvl1pPr>
            <a:lvl2pPr marL="996950" indent="-382588" defTabSz="1227138">
              <a:spcBef>
                <a:spcPct val="20000"/>
              </a:spcBef>
              <a:buChar char="–"/>
              <a:defRPr sz="3200">
                <a:solidFill>
                  <a:schemeClr val="tx1"/>
                </a:solidFill>
                <a:latin typeface="Times New Roman" pitchFamily="18" charset="0"/>
              </a:defRPr>
            </a:lvl2pPr>
            <a:lvl3pPr marL="1535113" indent="-307975" defTabSz="1227138">
              <a:spcBef>
                <a:spcPct val="20000"/>
              </a:spcBef>
              <a:buChar char="•"/>
              <a:defRPr sz="2700">
                <a:solidFill>
                  <a:schemeClr val="tx1"/>
                </a:solidFill>
                <a:latin typeface="Times New Roman" pitchFamily="18" charset="0"/>
              </a:defRPr>
            </a:lvl3pPr>
            <a:lvl4pPr marL="2149475" indent="-307975" defTabSz="1227138">
              <a:spcBef>
                <a:spcPct val="20000"/>
              </a:spcBef>
              <a:buChar char="–"/>
              <a:defRPr sz="2400">
                <a:solidFill>
                  <a:schemeClr val="tx1"/>
                </a:solidFill>
                <a:latin typeface="Times New Roman" pitchFamily="18" charset="0"/>
              </a:defRPr>
            </a:lvl4pPr>
            <a:lvl5pPr marL="2762250" indent="-306388" defTabSz="1227138">
              <a:spcBef>
                <a:spcPct val="20000"/>
              </a:spcBef>
              <a:buChar char="»"/>
              <a:defRPr sz="2400">
                <a:solidFill>
                  <a:schemeClr val="tx1"/>
                </a:solidFill>
                <a:latin typeface="Times New Roman" pitchFamily="18" charset="0"/>
              </a:defRPr>
            </a:lvl5pPr>
            <a:lvl6pPr marL="3219450" indent="-306388" defTabSz="1227138" fontAlgn="base">
              <a:spcBef>
                <a:spcPct val="20000"/>
              </a:spcBef>
              <a:spcAft>
                <a:spcPct val="0"/>
              </a:spcAft>
              <a:buChar char="»"/>
              <a:defRPr sz="2400">
                <a:solidFill>
                  <a:schemeClr val="tx1"/>
                </a:solidFill>
                <a:latin typeface="Times New Roman" pitchFamily="18" charset="0"/>
              </a:defRPr>
            </a:lvl6pPr>
            <a:lvl7pPr marL="3676650" indent="-306388" defTabSz="1227138" fontAlgn="base">
              <a:spcBef>
                <a:spcPct val="20000"/>
              </a:spcBef>
              <a:spcAft>
                <a:spcPct val="0"/>
              </a:spcAft>
              <a:buChar char="»"/>
              <a:defRPr sz="2400">
                <a:solidFill>
                  <a:schemeClr val="tx1"/>
                </a:solidFill>
                <a:latin typeface="Times New Roman" pitchFamily="18" charset="0"/>
              </a:defRPr>
            </a:lvl7pPr>
            <a:lvl8pPr marL="4133850" indent="-306388" defTabSz="1227138" fontAlgn="base">
              <a:spcBef>
                <a:spcPct val="20000"/>
              </a:spcBef>
              <a:spcAft>
                <a:spcPct val="0"/>
              </a:spcAft>
              <a:buChar char="»"/>
              <a:defRPr sz="2400">
                <a:solidFill>
                  <a:schemeClr val="tx1"/>
                </a:solidFill>
                <a:latin typeface="Times New Roman" pitchFamily="18" charset="0"/>
              </a:defRPr>
            </a:lvl8pPr>
            <a:lvl9pPr marL="4591050" indent="-306388" defTabSz="1227138" fontAlgn="base">
              <a:spcBef>
                <a:spcPct val="20000"/>
              </a:spcBef>
              <a:spcAft>
                <a:spcPct val="0"/>
              </a:spcAft>
              <a:buChar char="»"/>
              <a:defRPr sz="2400">
                <a:solidFill>
                  <a:schemeClr val="tx1"/>
                </a:solidFill>
                <a:latin typeface="Times New Roman" pitchFamily="18" charset="0"/>
              </a:defRPr>
            </a:lvl9pPr>
          </a:lstStyle>
          <a:p>
            <a:pPr>
              <a:lnSpc>
                <a:spcPct val="90000"/>
              </a:lnSpc>
            </a:pPr>
            <a:r>
              <a:rPr lang="en-US" altLang="en-US" sz="2100"/>
              <a:t>Patent  &amp; Copyright Misappropriations</a:t>
            </a:r>
          </a:p>
          <a:p>
            <a:pPr>
              <a:lnSpc>
                <a:spcPct val="90000"/>
              </a:lnSpc>
            </a:pPr>
            <a:r>
              <a:rPr lang="en-US" altLang="en-US" sz="2100"/>
              <a:t>Contributory Frauds: USPTO; EPO; JPO, U.S. Postal Fraud; Wire Fraud; </a:t>
            </a:r>
            <a:r>
              <a:rPr lang="en-US" altLang="en-US" sz="1900"/>
              <a:t>Wachovia Securities Fraud; Iviewit Shareholder Fraud; (See Shareholder Table)</a:t>
            </a:r>
            <a:endParaRPr lang="en-US" altLang="en-US" sz="2100"/>
          </a:p>
          <a:p>
            <a:pPr>
              <a:lnSpc>
                <a:spcPct val="90000"/>
              </a:lnSpc>
            </a:pPr>
            <a:r>
              <a:rPr lang="en-US" altLang="en-US" sz="2100"/>
              <a:t>Contributory Antitrust Violations</a:t>
            </a:r>
          </a:p>
          <a:p>
            <a:pPr>
              <a:lnSpc>
                <a:spcPct val="90000"/>
              </a:lnSpc>
            </a:pPr>
            <a:r>
              <a:rPr lang="en-US" altLang="en-US" sz="2100"/>
              <a:t>Facilitates RICO Violations</a:t>
            </a:r>
          </a:p>
          <a:p>
            <a:pPr>
              <a:lnSpc>
                <a:spcPct val="90000"/>
              </a:lnSpc>
            </a:pPr>
            <a:r>
              <a:rPr lang="en-US" altLang="en-US" sz="2100"/>
              <a:t>Tortuous Interference with Business Relationships</a:t>
            </a:r>
          </a:p>
          <a:p>
            <a:pPr>
              <a:lnSpc>
                <a:spcPct val="90000"/>
              </a:lnSpc>
            </a:pPr>
            <a:r>
              <a:rPr lang="en-US" altLang="en-US" sz="2100"/>
              <a:t>Conflicts of Interest</a:t>
            </a:r>
          </a:p>
          <a:p>
            <a:pPr>
              <a:lnSpc>
                <a:spcPct val="90000"/>
              </a:lnSpc>
            </a:pPr>
            <a:r>
              <a:rPr lang="en-US" altLang="en-US" sz="2100"/>
              <a:t>Perjured Deposition</a:t>
            </a:r>
          </a:p>
          <a:p>
            <a:pPr>
              <a:lnSpc>
                <a:spcPct val="90000"/>
              </a:lnSpc>
            </a:pPr>
            <a:r>
              <a:rPr lang="en-US" altLang="en-US" sz="2100"/>
              <a:t>False and Misleading Information to Florida State Court and The Florida Bar Association</a:t>
            </a:r>
          </a:p>
          <a:p>
            <a:pPr>
              <a:lnSpc>
                <a:spcPct val="90000"/>
              </a:lnSpc>
            </a:pPr>
            <a:r>
              <a:rPr lang="en-US" altLang="en-US" sz="2100"/>
              <a:t>Infringement</a:t>
            </a:r>
          </a:p>
          <a:p>
            <a:pPr>
              <a:lnSpc>
                <a:spcPct val="90000"/>
              </a:lnSpc>
            </a:pPr>
            <a:r>
              <a:rPr lang="en-US" altLang="en-US" sz="2100"/>
              <a:t>Misappropriation and Conversion of Funds</a:t>
            </a:r>
          </a:p>
          <a:p>
            <a:pPr>
              <a:lnSpc>
                <a:spcPct val="90000"/>
              </a:lnSpc>
            </a:pPr>
            <a:r>
              <a:rPr lang="en-US" altLang="en-US" sz="2100"/>
              <a:t>Breach of Fiduciary Responsibility Director Advisory Board Iviewit</a:t>
            </a:r>
          </a:p>
          <a:p>
            <a:pPr>
              <a:lnSpc>
                <a:spcPct val="90000"/>
              </a:lnSpc>
            </a:pPr>
            <a:r>
              <a:rPr lang="en-US" altLang="en-US" sz="2100"/>
              <a:t>Breach of Attorney Client Privileges</a:t>
            </a:r>
            <a:endParaRPr lang="en-US" altLang="en-US" sz="1700"/>
          </a:p>
        </p:txBody>
      </p:sp>
      <p:sp>
        <p:nvSpPr>
          <p:cNvPr id="167940" name="Rectangle 4"/>
          <p:cNvSpPr>
            <a:spLocks noChangeArrowheads="1"/>
          </p:cNvSpPr>
          <p:nvPr/>
        </p:nvSpPr>
        <p:spPr bwMode="auto">
          <a:xfrm>
            <a:off x="6248400" y="2773363"/>
            <a:ext cx="5181600"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lstStyle>
            <a:lvl1pPr marL="460375" indent="-460375" defTabSz="1227138">
              <a:spcBef>
                <a:spcPct val="20000"/>
              </a:spcBef>
              <a:buChar char="•"/>
              <a:defRPr sz="3800">
                <a:solidFill>
                  <a:schemeClr val="tx1"/>
                </a:solidFill>
                <a:latin typeface="Times New Roman" pitchFamily="18" charset="0"/>
              </a:defRPr>
            </a:lvl1pPr>
            <a:lvl2pPr marL="996950" indent="-382588" defTabSz="1227138">
              <a:spcBef>
                <a:spcPct val="20000"/>
              </a:spcBef>
              <a:buChar char="–"/>
              <a:defRPr sz="3200">
                <a:solidFill>
                  <a:schemeClr val="tx1"/>
                </a:solidFill>
                <a:latin typeface="Times New Roman" pitchFamily="18" charset="0"/>
              </a:defRPr>
            </a:lvl2pPr>
            <a:lvl3pPr marL="1535113" indent="-307975" defTabSz="1227138">
              <a:spcBef>
                <a:spcPct val="20000"/>
              </a:spcBef>
              <a:buChar char="•"/>
              <a:defRPr sz="2700">
                <a:solidFill>
                  <a:schemeClr val="tx1"/>
                </a:solidFill>
                <a:latin typeface="Times New Roman" pitchFamily="18" charset="0"/>
              </a:defRPr>
            </a:lvl3pPr>
            <a:lvl4pPr marL="2149475" indent="-307975" defTabSz="1227138">
              <a:spcBef>
                <a:spcPct val="20000"/>
              </a:spcBef>
              <a:buChar char="–"/>
              <a:defRPr sz="2400">
                <a:solidFill>
                  <a:schemeClr val="tx1"/>
                </a:solidFill>
                <a:latin typeface="Times New Roman" pitchFamily="18" charset="0"/>
              </a:defRPr>
            </a:lvl4pPr>
            <a:lvl5pPr marL="2762250" indent="-306388" defTabSz="1227138">
              <a:spcBef>
                <a:spcPct val="20000"/>
              </a:spcBef>
              <a:buChar char="»"/>
              <a:defRPr sz="2400">
                <a:solidFill>
                  <a:schemeClr val="tx1"/>
                </a:solidFill>
                <a:latin typeface="Times New Roman" pitchFamily="18" charset="0"/>
              </a:defRPr>
            </a:lvl5pPr>
            <a:lvl6pPr marL="3219450" indent="-306388" defTabSz="1227138" fontAlgn="base">
              <a:spcBef>
                <a:spcPct val="20000"/>
              </a:spcBef>
              <a:spcAft>
                <a:spcPct val="0"/>
              </a:spcAft>
              <a:buChar char="»"/>
              <a:defRPr sz="2400">
                <a:solidFill>
                  <a:schemeClr val="tx1"/>
                </a:solidFill>
                <a:latin typeface="Times New Roman" pitchFamily="18" charset="0"/>
              </a:defRPr>
            </a:lvl6pPr>
            <a:lvl7pPr marL="3676650" indent="-306388" defTabSz="1227138" fontAlgn="base">
              <a:spcBef>
                <a:spcPct val="20000"/>
              </a:spcBef>
              <a:spcAft>
                <a:spcPct val="0"/>
              </a:spcAft>
              <a:buChar char="»"/>
              <a:defRPr sz="2400">
                <a:solidFill>
                  <a:schemeClr val="tx1"/>
                </a:solidFill>
                <a:latin typeface="Times New Roman" pitchFamily="18" charset="0"/>
              </a:defRPr>
            </a:lvl7pPr>
            <a:lvl8pPr marL="4133850" indent="-306388" defTabSz="1227138" fontAlgn="base">
              <a:spcBef>
                <a:spcPct val="20000"/>
              </a:spcBef>
              <a:spcAft>
                <a:spcPct val="0"/>
              </a:spcAft>
              <a:buChar char="»"/>
              <a:defRPr sz="2400">
                <a:solidFill>
                  <a:schemeClr val="tx1"/>
                </a:solidFill>
                <a:latin typeface="Times New Roman" pitchFamily="18" charset="0"/>
              </a:defRPr>
            </a:lvl8pPr>
            <a:lvl9pPr marL="4591050" indent="-306388" defTabSz="1227138" fontAlgn="base">
              <a:spcBef>
                <a:spcPct val="20000"/>
              </a:spcBef>
              <a:spcAft>
                <a:spcPct val="0"/>
              </a:spcAft>
              <a:buChar char="»"/>
              <a:defRPr sz="2400">
                <a:solidFill>
                  <a:schemeClr val="tx1"/>
                </a:solidFill>
                <a:latin typeface="Times New Roman" pitchFamily="18" charset="0"/>
              </a:defRPr>
            </a:lvl9pPr>
          </a:lstStyle>
          <a:p>
            <a:r>
              <a:rPr lang="en-US" altLang="en-US" sz="2100"/>
              <a:t>FBI Written Statement/Interview</a:t>
            </a:r>
          </a:p>
          <a:p>
            <a:r>
              <a:rPr lang="en-US" altLang="en-US" sz="2100"/>
              <a:t>Boca Police Written Statement/Interview</a:t>
            </a:r>
          </a:p>
          <a:p>
            <a:r>
              <a:rPr lang="en-US" altLang="en-US" sz="2100"/>
              <a:t>The Florida Bar Association Complaint </a:t>
            </a:r>
          </a:p>
          <a:p>
            <a:r>
              <a:rPr lang="en-US" altLang="en-US" sz="2100"/>
              <a:t>Written Statement to Department of Justice, Antitrust Division</a:t>
            </a:r>
          </a:p>
          <a:p>
            <a:r>
              <a:rPr lang="en-US" altLang="en-US" sz="2100"/>
              <a:t>Written Statement to Office of Enrollment &amp; Discipline – USPTO</a:t>
            </a:r>
          </a:p>
          <a:p>
            <a:r>
              <a:rPr lang="en-US" altLang="en-US" sz="2100"/>
              <a:t>Written Statement to EPO and JPO</a:t>
            </a:r>
          </a:p>
          <a:p>
            <a:endParaRPr lang="en-US" altLang="en-US" sz="2100"/>
          </a:p>
        </p:txBody>
      </p:sp>
      <p:sp>
        <p:nvSpPr>
          <p:cNvPr id="167941" name="Text Box 5"/>
          <p:cNvSpPr txBox="1">
            <a:spLocks noChangeArrowheads="1"/>
          </p:cNvSpPr>
          <p:nvPr/>
        </p:nvSpPr>
        <p:spPr bwMode="auto">
          <a:xfrm>
            <a:off x="1189038" y="2027238"/>
            <a:ext cx="3367087"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spAutoFit/>
          </a:bodyPr>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3200" b="1"/>
              <a:t>Alleged Activities </a:t>
            </a:r>
          </a:p>
        </p:txBody>
      </p:sp>
      <p:sp>
        <p:nvSpPr>
          <p:cNvPr id="167942" name="Text Box 6"/>
          <p:cNvSpPr txBox="1">
            <a:spLocks noChangeArrowheads="1"/>
          </p:cNvSpPr>
          <p:nvPr/>
        </p:nvSpPr>
        <p:spPr bwMode="auto">
          <a:xfrm>
            <a:off x="6019800" y="2057400"/>
            <a:ext cx="5867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spAutoFit/>
          </a:bodyPr>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3200" b="1"/>
              <a:t>Pending Actions by Iviewit </a:t>
            </a:r>
          </a:p>
        </p:txBody>
      </p:sp>
      <p:sp>
        <p:nvSpPr>
          <p:cNvPr id="167943" name="Line 7"/>
          <p:cNvSpPr>
            <a:spLocks noChangeShapeType="1"/>
          </p:cNvSpPr>
          <p:nvPr/>
        </p:nvSpPr>
        <p:spPr bwMode="auto">
          <a:xfrm>
            <a:off x="0" y="2057400"/>
            <a:ext cx="1188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44" name="Line 8"/>
          <p:cNvSpPr>
            <a:spLocks noChangeShapeType="1"/>
          </p:cNvSpPr>
          <p:nvPr/>
        </p:nvSpPr>
        <p:spPr bwMode="auto">
          <a:xfrm>
            <a:off x="6019800" y="2133600"/>
            <a:ext cx="0" cy="6934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45" name="Rectangle 9"/>
          <p:cNvSpPr>
            <a:spLocks noGrp="1" noChangeArrowheads="1"/>
          </p:cNvSpPr>
          <p:nvPr>
            <p:ph type="title" idx="4294967295"/>
          </p:nvPr>
        </p:nvSpPr>
        <p:spPr>
          <a:xfrm>
            <a:off x="762000" y="0"/>
            <a:ext cx="10102850" cy="1600200"/>
          </a:xfrm>
        </p:spPr>
        <p:txBody>
          <a:bodyPr/>
          <a:lstStyle/>
          <a:p>
            <a:r>
              <a:rPr lang="en-US" altLang="en-US"/>
              <a:t>Steven C. Krane</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AE350E6D-8472-4756-82D8-28C90D353DD5}" type="datetime1">
              <a:rPr lang="en-US" altLang="en-US"/>
              <a:pPr/>
              <a:t>10/17/2015</a:t>
            </a:fld>
            <a:endParaRPr lang="en-US" altLang="en-US"/>
          </a:p>
        </p:txBody>
      </p:sp>
      <p:sp>
        <p:nvSpPr>
          <p:cNvPr id="6" name="Slide Number Placeholder 3"/>
          <p:cNvSpPr>
            <a:spLocks noGrp="1"/>
          </p:cNvSpPr>
          <p:nvPr>
            <p:ph type="sldNum" sz="quarter" idx="12"/>
          </p:nvPr>
        </p:nvSpPr>
        <p:spPr/>
        <p:txBody>
          <a:bodyPr/>
          <a:lstStyle/>
          <a:p>
            <a:fld id="{5B381423-945C-41EF-9744-E703AB42A083}" type="slidenum">
              <a:rPr lang="en-US" altLang="en-US"/>
              <a:pPr/>
              <a:t>22</a:t>
            </a:fld>
            <a:endParaRPr lang="en-US" altLang="en-US"/>
          </a:p>
        </p:txBody>
      </p:sp>
      <p:graphicFrame>
        <p:nvGraphicFramePr>
          <p:cNvPr id="168962" name="Object 2"/>
          <p:cNvGraphicFramePr>
            <a:graphicFrameLocks noChangeAspect="1"/>
          </p:cNvGraphicFramePr>
          <p:nvPr/>
        </p:nvGraphicFramePr>
        <p:xfrm>
          <a:off x="1695450" y="2063750"/>
          <a:ext cx="8528050" cy="6572250"/>
        </p:xfrm>
        <a:graphic>
          <a:graphicData uri="http://schemas.openxmlformats.org/presentationml/2006/ole">
            <mc:AlternateContent xmlns:mc="http://schemas.openxmlformats.org/markup-compatibility/2006">
              <mc:Choice xmlns:v="urn:schemas-microsoft-com:vml" Requires="v">
                <p:oleObj spid="_x0000_s168975" name="MS Org Chart" r:id="rId4" imgW="5682960" imgH="2761920" progId="OrgPlusWOPX.4">
                  <p:embed followColorScheme="full"/>
                </p:oleObj>
              </mc:Choice>
              <mc:Fallback>
                <p:oleObj name="MS Org Chart" r:id="rId4" imgW="5682960" imgH="2761920" progId="OrgPlusWOPX.4">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5450" y="2063750"/>
                        <a:ext cx="8528050" cy="6572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8964" name="Rectangle 4"/>
          <p:cNvSpPr>
            <a:spLocks noGrp="1" noChangeArrowheads="1"/>
          </p:cNvSpPr>
          <p:nvPr>
            <p:ph type="title" idx="4294967295"/>
          </p:nvPr>
        </p:nvSpPr>
        <p:spPr>
          <a:xfrm>
            <a:off x="838200" y="228600"/>
            <a:ext cx="10102850" cy="1600200"/>
          </a:xfrm>
        </p:spPr>
        <p:txBody>
          <a:bodyPr/>
          <a:lstStyle/>
          <a:p>
            <a:r>
              <a:rPr lang="en-US" altLang="en-US"/>
              <a:t>Matthew Triggs – Proskauer Rose LLP</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1"/>
          <p:cNvSpPr>
            <a:spLocks noGrp="1"/>
          </p:cNvSpPr>
          <p:nvPr>
            <p:ph type="dt" sz="half" idx="10"/>
          </p:nvPr>
        </p:nvSpPr>
        <p:spPr/>
        <p:txBody>
          <a:bodyPr/>
          <a:lstStyle/>
          <a:p>
            <a:fld id="{B8EF4834-4062-4EC5-8FF0-9B458D4B28D4}" type="datetime1">
              <a:rPr lang="en-US" altLang="en-US"/>
              <a:pPr/>
              <a:t>10/17/2015</a:t>
            </a:fld>
            <a:endParaRPr lang="en-US" altLang="en-US"/>
          </a:p>
        </p:txBody>
      </p:sp>
      <p:sp>
        <p:nvSpPr>
          <p:cNvPr id="11" name="Slide Number Placeholder 3"/>
          <p:cNvSpPr>
            <a:spLocks noGrp="1"/>
          </p:cNvSpPr>
          <p:nvPr>
            <p:ph type="sldNum" sz="quarter" idx="12"/>
          </p:nvPr>
        </p:nvSpPr>
        <p:spPr/>
        <p:txBody>
          <a:bodyPr/>
          <a:lstStyle/>
          <a:p>
            <a:fld id="{8AECE465-ECF2-44E6-BF9B-0716D1B1A2D1}" type="slidenum">
              <a:rPr lang="en-US" altLang="en-US"/>
              <a:pPr/>
              <a:t>23</a:t>
            </a:fld>
            <a:endParaRPr lang="en-US" altLang="en-US"/>
          </a:p>
        </p:txBody>
      </p:sp>
      <p:sp>
        <p:nvSpPr>
          <p:cNvPr id="169986" name="Rectangle 2"/>
          <p:cNvSpPr>
            <a:spLocks noChangeArrowheads="1"/>
          </p:cNvSpPr>
          <p:nvPr/>
        </p:nvSpPr>
        <p:spPr bwMode="auto">
          <a:xfrm>
            <a:off x="381000" y="2773363"/>
            <a:ext cx="5464175" cy="583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lstStyle>
            <a:lvl1pPr marL="460375" indent="-460375" defTabSz="1227138">
              <a:spcBef>
                <a:spcPct val="20000"/>
              </a:spcBef>
              <a:buChar char="•"/>
              <a:defRPr sz="3800">
                <a:solidFill>
                  <a:schemeClr val="tx1"/>
                </a:solidFill>
                <a:latin typeface="Times New Roman" pitchFamily="18" charset="0"/>
              </a:defRPr>
            </a:lvl1pPr>
            <a:lvl2pPr marL="996950" indent="-382588" defTabSz="1227138">
              <a:spcBef>
                <a:spcPct val="20000"/>
              </a:spcBef>
              <a:buChar char="–"/>
              <a:defRPr sz="3200">
                <a:solidFill>
                  <a:schemeClr val="tx1"/>
                </a:solidFill>
                <a:latin typeface="Times New Roman" pitchFamily="18" charset="0"/>
              </a:defRPr>
            </a:lvl2pPr>
            <a:lvl3pPr marL="1535113" indent="-307975" defTabSz="1227138">
              <a:spcBef>
                <a:spcPct val="20000"/>
              </a:spcBef>
              <a:buChar char="•"/>
              <a:defRPr sz="2700">
                <a:solidFill>
                  <a:schemeClr val="tx1"/>
                </a:solidFill>
                <a:latin typeface="Times New Roman" pitchFamily="18" charset="0"/>
              </a:defRPr>
            </a:lvl3pPr>
            <a:lvl4pPr marL="2149475" indent="-307975" defTabSz="1227138">
              <a:spcBef>
                <a:spcPct val="20000"/>
              </a:spcBef>
              <a:buChar char="–"/>
              <a:defRPr sz="2400">
                <a:solidFill>
                  <a:schemeClr val="tx1"/>
                </a:solidFill>
                <a:latin typeface="Times New Roman" pitchFamily="18" charset="0"/>
              </a:defRPr>
            </a:lvl4pPr>
            <a:lvl5pPr marL="2762250" indent="-306388" defTabSz="1227138">
              <a:spcBef>
                <a:spcPct val="20000"/>
              </a:spcBef>
              <a:buChar char="»"/>
              <a:defRPr sz="2400">
                <a:solidFill>
                  <a:schemeClr val="tx1"/>
                </a:solidFill>
                <a:latin typeface="Times New Roman" pitchFamily="18" charset="0"/>
              </a:defRPr>
            </a:lvl5pPr>
            <a:lvl6pPr marL="3219450" indent="-306388" defTabSz="1227138" fontAlgn="base">
              <a:spcBef>
                <a:spcPct val="20000"/>
              </a:spcBef>
              <a:spcAft>
                <a:spcPct val="0"/>
              </a:spcAft>
              <a:buChar char="»"/>
              <a:defRPr sz="2400">
                <a:solidFill>
                  <a:schemeClr val="tx1"/>
                </a:solidFill>
                <a:latin typeface="Times New Roman" pitchFamily="18" charset="0"/>
              </a:defRPr>
            </a:lvl6pPr>
            <a:lvl7pPr marL="3676650" indent="-306388" defTabSz="1227138" fontAlgn="base">
              <a:spcBef>
                <a:spcPct val="20000"/>
              </a:spcBef>
              <a:spcAft>
                <a:spcPct val="0"/>
              </a:spcAft>
              <a:buChar char="»"/>
              <a:defRPr sz="2400">
                <a:solidFill>
                  <a:schemeClr val="tx1"/>
                </a:solidFill>
                <a:latin typeface="Times New Roman" pitchFamily="18" charset="0"/>
              </a:defRPr>
            </a:lvl7pPr>
            <a:lvl8pPr marL="4133850" indent="-306388" defTabSz="1227138" fontAlgn="base">
              <a:spcBef>
                <a:spcPct val="20000"/>
              </a:spcBef>
              <a:spcAft>
                <a:spcPct val="0"/>
              </a:spcAft>
              <a:buChar char="»"/>
              <a:defRPr sz="2400">
                <a:solidFill>
                  <a:schemeClr val="tx1"/>
                </a:solidFill>
                <a:latin typeface="Times New Roman" pitchFamily="18" charset="0"/>
              </a:defRPr>
            </a:lvl8pPr>
            <a:lvl9pPr marL="4591050" indent="-306388" defTabSz="1227138" fontAlgn="base">
              <a:spcBef>
                <a:spcPct val="20000"/>
              </a:spcBef>
              <a:spcAft>
                <a:spcPct val="0"/>
              </a:spcAft>
              <a:buChar char="»"/>
              <a:defRPr sz="2400">
                <a:solidFill>
                  <a:schemeClr val="tx1"/>
                </a:solidFill>
                <a:latin typeface="Times New Roman" pitchFamily="18" charset="0"/>
              </a:defRPr>
            </a:lvl9pPr>
          </a:lstStyle>
          <a:p>
            <a:pPr>
              <a:lnSpc>
                <a:spcPct val="90000"/>
              </a:lnSpc>
            </a:pPr>
            <a:r>
              <a:rPr lang="en-US" altLang="en-US" sz="2100"/>
              <a:t>Patent  &amp; Copyright Misappropriations</a:t>
            </a:r>
          </a:p>
          <a:p>
            <a:pPr>
              <a:lnSpc>
                <a:spcPct val="90000"/>
              </a:lnSpc>
            </a:pPr>
            <a:r>
              <a:rPr lang="en-US" altLang="en-US" sz="2100"/>
              <a:t>Contributory Frauds: USPTO; EPO; JPO, U.S. Postal Fraud; Wire Fraud; </a:t>
            </a:r>
            <a:r>
              <a:rPr lang="en-US" altLang="en-US" sz="1900"/>
              <a:t>Wachovia Securities Fraud; Iviewit Shareholder Fraud; (See Shareholder Table)</a:t>
            </a:r>
            <a:endParaRPr lang="en-US" altLang="en-US" sz="2100"/>
          </a:p>
          <a:p>
            <a:pPr>
              <a:lnSpc>
                <a:spcPct val="90000"/>
              </a:lnSpc>
            </a:pPr>
            <a:r>
              <a:rPr lang="en-US" altLang="en-US" sz="2100"/>
              <a:t>Contributory Antitrust Violations</a:t>
            </a:r>
          </a:p>
          <a:p>
            <a:pPr>
              <a:lnSpc>
                <a:spcPct val="90000"/>
              </a:lnSpc>
            </a:pPr>
            <a:r>
              <a:rPr lang="en-US" altLang="en-US" sz="2100"/>
              <a:t>Facilitates RICO Violations</a:t>
            </a:r>
          </a:p>
          <a:p>
            <a:pPr>
              <a:lnSpc>
                <a:spcPct val="90000"/>
              </a:lnSpc>
            </a:pPr>
            <a:r>
              <a:rPr lang="en-US" altLang="en-US" sz="2100"/>
              <a:t>Tortuous Interference with Business Relationships</a:t>
            </a:r>
          </a:p>
          <a:p>
            <a:pPr>
              <a:lnSpc>
                <a:spcPct val="90000"/>
              </a:lnSpc>
            </a:pPr>
            <a:r>
              <a:rPr lang="en-US" altLang="en-US" sz="2100"/>
              <a:t>Conflicts of Interest</a:t>
            </a:r>
          </a:p>
          <a:p>
            <a:pPr>
              <a:lnSpc>
                <a:spcPct val="90000"/>
              </a:lnSpc>
            </a:pPr>
            <a:r>
              <a:rPr lang="en-US" altLang="en-US" sz="2100"/>
              <a:t>Perjured Deposition</a:t>
            </a:r>
          </a:p>
          <a:p>
            <a:pPr>
              <a:lnSpc>
                <a:spcPct val="90000"/>
              </a:lnSpc>
            </a:pPr>
            <a:r>
              <a:rPr lang="en-US" altLang="en-US" sz="2100"/>
              <a:t>False and Misleading Information to Florida State Court and The Florida Bar Association</a:t>
            </a:r>
          </a:p>
          <a:p>
            <a:pPr>
              <a:lnSpc>
                <a:spcPct val="90000"/>
              </a:lnSpc>
            </a:pPr>
            <a:r>
              <a:rPr lang="en-US" altLang="en-US" sz="2100"/>
              <a:t>Infringement</a:t>
            </a:r>
          </a:p>
          <a:p>
            <a:pPr>
              <a:lnSpc>
                <a:spcPct val="90000"/>
              </a:lnSpc>
            </a:pPr>
            <a:r>
              <a:rPr lang="en-US" altLang="en-US" sz="2100"/>
              <a:t>Misappropriation and Conversion of Funds</a:t>
            </a:r>
          </a:p>
          <a:p>
            <a:pPr>
              <a:lnSpc>
                <a:spcPct val="90000"/>
              </a:lnSpc>
            </a:pPr>
            <a:r>
              <a:rPr lang="en-US" altLang="en-US" sz="2100"/>
              <a:t>Breach of Fiduciary Responsibility Director Advisory Board Iviewit</a:t>
            </a:r>
          </a:p>
          <a:p>
            <a:pPr>
              <a:lnSpc>
                <a:spcPct val="90000"/>
              </a:lnSpc>
            </a:pPr>
            <a:r>
              <a:rPr lang="en-US" altLang="en-US" sz="2100"/>
              <a:t>Breach of Attorney Client Privileges</a:t>
            </a:r>
            <a:endParaRPr lang="en-US" altLang="en-US" sz="1700"/>
          </a:p>
        </p:txBody>
      </p:sp>
      <p:sp>
        <p:nvSpPr>
          <p:cNvPr id="169987" name="Rectangle 3"/>
          <p:cNvSpPr>
            <a:spLocks noChangeArrowheads="1"/>
          </p:cNvSpPr>
          <p:nvPr/>
        </p:nvSpPr>
        <p:spPr bwMode="auto">
          <a:xfrm>
            <a:off x="6248400" y="2773363"/>
            <a:ext cx="5181600"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lstStyle>
            <a:lvl1pPr marL="460375" indent="-460375" defTabSz="1227138">
              <a:spcBef>
                <a:spcPct val="20000"/>
              </a:spcBef>
              <a:buChar char="•"/>
              <a:defRPr sz="3800">
                <a:solidFill>
                  <a:schemeClr val="tx1"/>
                </a:solidFill>
                <a:latin typeface="Times New Roman" pitchFamily="18" charset="0"/>
              </a:defRPr>
            </a:lvl1pPr>
            <a:lvl2pPr marL="996950" indent="-382588" defTabSz="1227138">
              <a:spcBef>
                <a:spcPct val="20000"/>
              </a:spcBef>
              <a:buChar char="–"/>
              <a:defRPr sz="3200">
                <a:solidFill>
                  <a:schemeClr val="tx1"/>
                </a:solidFill>
                <a:latin typeface="Times New Roman" pitchFamily="18" charset="0"/>
              </a:defRPr>
            </a:lvl2pPr>
            <a:lvl3pPr marL="1535113" indent="-307975" defTabSz="1227138">
              <a:spcBef>
                <a:spcPct val="20000"/>
              </a:spcBef>
              <a:buChar char="•"/>
              <a:defRPr sz="2700">
                <a:solidFill>
                  <a:schemeClr val="tx1"/>
                </a:solidFill>
                <a:latin typeface="Times New Roman" pitchFamily="18" charset="0"/>
              </a:defRPr>
            </a:lvl3pPr>
            <a:lvl4pPr marL="2149475" indent="-307975" defTabSz="1227138">
              <a:spcBef>
                <a:spcPct val="20000"/>
              </a:spcBef>
              <a:buChar char="–"/>
              <a:defRPr sz="2400">
                <a:solidFill>
                  <a:schemeClr val="tx1"/>
                </a:solidFill>
                <a:latin typeface="Times New Roman" pitchFamily="18" charset="0"/>
              </a:defRPr>
            </a:lvl4pPr>
            <a:lvl5pPr marL="2762250" indent="-306388" defTabSz="1227138">
              <a:spcBef>
                <a:spcPct val="20000"/>
              </a:spcBef>
              <a:buChar char="»"/>
              <a:defRPr sz="2400">
                <a:solidFill>
                  <a:schemeClr val="tx1"/>
                </a:solidFill>
                <a:latin typeface="Times New Roman" pitchFamily="18" charset="0"/>
              </a:defRPr>
            </a:lvl5pPr>
            <a:lvl6pPr marL="3219450" indent="-306388" defTabSz="1227138" fontAlgn="base">
              <a:spcBef>
                <a:spcPct val="20000"/>
              </a:spcBef>
              <a:spcAft>
                <a:spcPct val="0"/>
              </a:spcAft>
              <a:buChar char="»"/>
              <a:defRPr sz="2400">
                <a:solidFill>
                  <a:schemeClr val="tx1"/>
                </a:solidFill>
                <a:latin typeface="Times New Roman" pitchFamily="18" charset="0"/>
              </a:defRPr>
            </a:lvl6pPr>
            <a:lvl7pPr marL="3676650" indent="-306388" defTabSz="1227138" fontAlgn="base">
              <a:spcBef>
                <a:spcPct val="20000"/>
              </a:spcBef>
              <a:spcAft>
                <a:spcPct val="0"/>
              </a:spcAft>
              <a:buChar char="»"/>
              <a:defRPr sz="2400">
                <a:solidFill>
                  <a:schemeClr val="tx1"/>
                </a:solidFill>
                <a:latin typeface="Times New Roman" pitchFamily="18" charset="0"/>
              </a:defRPr>
            </a:lvl7pPr>
            <a:lvl8pPr marL="4133850" indent="-306388" defTabSz="1227138" fontAlgn="base">
              <a:spcBef>
                <a:spcPct val="20000"/>
              </a:spcBef>
              <a:spcAft>
                <a:spcPct val="0"/>
              </a:spcAft>
              <a:buChar char="»"/>
              <a:defRPr sz="2400">
                <a:solidFill>
                  <a:schemeClr val="tx1"/>
                </a:solidFill>
                <a:latin typeface="Times New Roman" pitchFamily="18" charset="0"/>
              </a:defRPr>
            </a:lvl8pPr>
            <a:lvl9pPr marL="4591050" indent="-306388" defTabSz="1227138" fontAlgn="base">
              <a:spcBef>
                <a:spcPct val="20000"/>
              </a:spcBef>
              <a:spcAft>
                <a:spcPct val="0"/>
              </a:spcAft>
              <a:buChar char="»"/>
              <a:defRPr sz="2400">
                <a:solidFill>
                  <a:schemeClr val="tx1"/>
                </a:solidFill>
                <a:latin typeface="Times New Roman" pitchFamily="18" charset="0"/>
              </a:defRPr>
            </a:lvl9pPr>
          </a:lstStyle>
          <a:p>
            <a:r>
              <a:rPr lang="en-US" altLang="en-US" sz="2100"/>
              <a:t>FBI Written Statement/Interview</a:t>
            </a:r>
          </a:p>
          <a:p>
            <a:r>
              <a:rPr lang="en-US" altLang="en-US" sz="2100"/>
              <a:t>Boca Police Written Statement/Interview</a:t>
            </a:r>
          </a:p>
          <a:p>
            <a:r>
              <a:rPr lang="en-US" altLang="en-US" sz="2100"/>
              <a:t>The Florida Bar Association Complaint </a:t>
            </a:r>
          </a:p>
          <a:p>
            <a:r>
              <a:rPr lang="en-US" altLang="en-US" sz="2100"/>
              <a:t>Written Statement to Department of Justice, Antitrust Division</a:t>
            </a:r>
          </a:p>
          <a:p>
            <a:r>
              <a:rPr lang="en-US" altLang="en-US" sz="2100"/>
              <a:t>Written Statement to Office of Enrollment &amp; Discipline – USPTO</a:t>
            </a:r>
          </a:p>
          <a:p>
            <a:r>
              <a:rPr lang="en-US" altLang="en-US" sz="2100"/>
              <a:t>Written Statement to EPO and JPO</a:t>
            </a:r>
          </a:p>
          <a:p>
            <a:endParaRPr lang="en-US" altLang="en-US" sz="2100"/>
          </a:p>
        </p:txBody>
      </p:sp>
      <p:sp>
        <p:nvSpPr>
          <p:cNvPr id="169988" name="Text Box 4"/>
          <p:cNvSpPr txBox="1">
            <a:spLocks noChangeArrowheads="1"/>
          </p:cNvSpPr>
          <p:nvPr/>
        </p:nvSpPr>
        <p:spPr bwMode="auto">
          <a:xfrm>
            <a:off x="1189038" y="2027238"/>
            <a:ext cx="3367087"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spAutoFit/>
          </a:bodyPr>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3200" b="1"/>
              <a:t>Alleged Activities </a:t>
            </a:r>
          </a:p>
        </p:txBody>
      </p:sp>
      <p:sp>
        <p:nvSpPr>
          <p:cNvPr id="169989" name="Text Box 5"/>
          <p:cNvSpPr txBox="1">
            <a:spLocks noChangeArrowheads="1"/>
          </p:cNvSpPr>
          <p:nvPr/>
        </p:nvSpPr>
        <p:spPr bwMode="auto">
          <a:xfrm>
            <a:off x="6019800" y="2057400"/>
            <a:ext cx="5867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spAutoFit/>
          </a:bodyPr>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3200" b="1"/>
              <a:t>Pending Actions by Iviewit </a:t>
            </a:r>
          </a:p>
        </p:txBody>
      </p:sp>
      <p:sp>
        <p:nvSpPr>
          <p:cNvPr id="169990" name="Line 6"/>
          <p:cNvSpPr>
            <a:spLocks noChangeShapeType="1"/>
          </p:cNvSpPr>
          <p:nvPr/>
        </p:nvSpPr>
        <p:spPr bwMode="auto">
          <a:xfrm>
            <a:off x="0" y="2057400"/>
            <a:ext cx="1188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1" name="Line 7"/>
          <p:cNvSpPr>
            <a:spLocks noChangeShapeType="1"/>
          </p:cNvSpPr>
          <p:nvPr/>
        </p:nvSpPr>
        <p:spPr bwMode="auto">
          <a:xfrm>
            <a:off x="6019800" y="2133600"/>
            <a:ext cx="0" cy="6934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3" name="Rectangle 9"/>
          <p:cNvSpPr>
            <a:spLocks noGrp="1" noChangeArrowheads="1"/>
          </p:cNvSpPr>
          <p:nvPr>
            <p:ph type="title" idx="4294967295"/>
          </p:nvPr>
        </p:nvSpPr>
        <p:spPr/>
        <p:txBody>
          <a:bodyPr/>
          <a:lstStyle/>
          <a:p>
            <a:r>
              <a:rPr lang="en-US" altLang="en-US"/>
              <a:t>Matthew Triggs</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D7B2362-F789-4D0B-807D-76ABC6109898}" type="datetime1">
              <a:rPr lang="en-US" altLang="en-US"/>
              <a:pPr/>
              <a:t>10/17/2015</a:t>
            </a:fld>
            <a:endParaRPr lang="en-US" altLang="en-US"/>
          </a:p>
        </p:txBody>
      </p:sp>
      <p:sp>
        <p:nvSpPr>
          <p:cNvPr id="6" name="Slide Number Placeholder 5"/>
          <p:cNvSpPr>
            <a:spLocks noGrp="1"/>
          </p:cNvSpPr>
          <p:nvPr>
            <p:ph type="sldNum" sz="quarter" idx="12"/>
          </p:nvPr>
        </p:nvSpPr>
        <p:spPr/>
        <p:txBody>
          <a:bodyPr/>
          <a:lstStyle/>
          <a:p>
            <a:fld id="{7059C9DC-A2AF-4BFB-926C-8EACB2D2DBC2}" type="slidenum">
              <a:rPr lang="en-US" altLang="en-US"/>
              <a:pPr/>
              <a:t>24</a:t>
            </a:fld>
            <a:endParaRPr lang="en-US" altLang="en-US"/>
          </a:p>
        </p:txBody>
      </p:sp>
      <p:sp>
        <p:nvSpPr>
          <p:cNvPr id="15362" name="Rectangle 2"/>
          <p:cNvSpPr>
            <a:spLocks noGrp="1" noChangeArrowheads="1"/>
          </p:cNvSpPr>
          <p:nvPr>
            <p:ph type="title"/>
          </p:nvPr>
        </p:nvSpPr>
        <p:spPr>
          <a:xfrm>
            <a:off x="304800" y="76200"/>
            <a:ext cx="11201400" cy="655638"/>
          </a:xfrm>
        </p:spPr>
        <p:txBody>
          <a:bodyPr/>
          <a:lstStyle/>
          <a:p>
            <a:r>
              <a:rPr lang="en-US" altLang="en-US" sz="3200" b="1"/>
              <a:t>Gerald R. Lewin, CPA - Goldstein Lewin</a:t>
            </a:r>
          </a:p>
        </p:txBody>
      </p:sp>
      <p:graphicFrame>
        <p:nvGraphicFramePr>
          <p:cNvPr id="15365" name="Object 5"/>
          <p:cNvGraphicFramePr>
            <a:graphicFrameLocks noChangeAspect="1"/>
          </p:cNvGraphicFramePr>
          <p:nvPr/>
        </p:nvGraphicFramePr>
        <p:xfrm>
          <a:off x="77788" y="1277938"/>
          <a:ext cx="11730037" cy="8186737"/>
        </p:xfrm>
        <a:graphic>
          <a:graphicData uri="http://schemas.openxmlformats.org/presentationml/2006/ole">
            <mc:AlternateContent xmlns:mc="http://schemas.openxmlformats.org/markup-compatibility/2006">
              <mc:Choice xmlns:v="urn:schemas-microsoft-com:vml" Requires="v">
                <p:oleObj spid="_x0000_s15377" name="MS Org Chart" r:id="rId4" imgW="3295440" imgH="958680" progId="OrgPlusWOPX.4">
                  <p:embed/>
                </p:oleObj>
              </mc:Choice>
              <mc:Fallback>
                <p:oleObj name="MS Org Chart" r:id="rId4" imgW="3295440" imgH="958680" progId="OrgPlusWOPX.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88" y="1277938"/>
                        <a:ext cx="11730037" cy="818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fld id="{5EC37D9A-6C5C-494D-A51E-3434A09BD60F}" type="datetime1">
              <a:rPr lang="en-US" altLang="en-US"/>
              <a:pPr/>
              <a:t>10/17/2015</a:t>
            </a:fld>
            <a:endParaRPr lang="en-US" altLang="en-US"/>
          </a:p>
        </p:txBody>
      </p:sp>
      <p:sp>
        <p:nvSpPr>
          <p:cNvPr id="11" name="Slide Number Placeholder 5"/>
          <p:cNvSpPr>
            <a:spLocks noGrp="1"/>
          </p:cNvSpPr>
          <p:nvPr>
            <p:ph type="sldNum" sz="quarter" idx="12"/>
          </p:nvPr>
        </p:nvSpPr>
        <p:spPr/>
        <p:txBody>
          <a:bodyPr/>
          <a:lstStyle/>
          <a:p>
            <a:fld id="{521FC358-2DBA-4533-B2D7-571DD6A579C4}" type="slidenum">
              <a:rPr lang="en-US" altLang="en-US"/>
              <a:pPr/>
              <a:t>25</a:t>
            </a:fld>
            <a:endParaRPr lang="en-US" altLang="en-US"/>
          </a:p>
        </p:txBody>
      </p:sp>
      <p:sp>
        <p:nvSpPr>
          <p:cNvPr id="120834" name="Rectangle 2"/>
          <p:cNvSpPr>
            <a:spLocks noGrp="1" noChangeArrowheads="1"/>
          </p:cNvSpPr>
          <p:nvPr>
            <p:ph type="title"/>
          </p:nvPr>
        </p:nvSpPr>
        <p:spPr>
          <a:xfrm>
            <a:off x="381000" y="152400"/>
            <a:ext cx="11125200" cy="685800"/>
          </a:xfrm>
          <a:noFill/>
          <a:ln/>
        </p:spPr>
        <p:txBody>
          <a:bodyPr/>
          <a:lstStyle/>
          <a:p>
            <a:r>
              <a:rPr lang="en-US" altLang="en-US" sz="3200" b="1"/>
              <a:t>Goldstein Lewin &amp; Co.  - Gerald R. Lewin, C.P.A.</a:t>
            </a:r>
          </a:p>
        </p:txBody>
      </p:sp>
      <p:sp>
        <p:nvSpPr>
          <p:cNvPr id="120835" name="Rectangle 3"/>
          <p:cNvSpPr>
            <a:spLocks noGrp="1" noChangeArrowheads="1"/>
          </p:cNvSpPr>
          <p:nvPr>
            <p:ph type="body" sz="half" idx="1"/>
          </p:nvPr>
        </p:nvSpPr>
        <p:spPr>
          <a:xfrm>
            <a:off x="381000" y="3154363"/>
            <a:ext cx="5257800" cy="5761037"/>
          </a:xfrm>
          <a:noFill/>
          <a:ln/>
        </p:spPr>
        <p:txBody>
          <a:bodyPr/>
          <a:lstStyle/>
          <a:p>
            <a:pPr marL="342900" indent="-342900" defTabSz="914400"/>
            <a:r>
              <a:rPr lang="en-US" altLang="en-US" sz="2100"/>
              <a:t>Patent &amp; Copyright Misappropriations</a:t>
            </a:r>
          </a:p>
          <a:p>
            <a:pPr marL="342900" indent="-342900" defTabSz="914400"/>
            <a:r>
              <a:rPr lang="en-US" altLang="en-US" sz="2100"/>
              <a:t>Contributory Frauds: USPTO; EPO; JPO; </a:t>
            </a:r>
            <a:r>
              <a:rPr lang="en-US" altLang="en-US" sz="1900"/>
              <a:t>Wachovia Securities Fraud; Iviewit Shareholder Fraud; (See Shareholder Table)</a:t>
            </a:r>
            <a:r>
              <a:rPr lang="en-US" altLang="en-US" sz="2100"/>
              <a:t> </a:t>
            </a:r>
          </a:p>
          <a:p>
            <a:pPr marL="342900" indent="-342900" defTabSz="914400"/>
            <a:r>
              <a:rPr lang="en-US" altLang="en-US" sz="2100"/>
              <a:t>Contributory Antitrust Violations</a:t>
            </a:r>
          </a:p>
          <a:p>
            <a:pPr marL="342900" indent="-342900" defTabSz="914400"/>
            <a:r>
              <a:rPr lang="en-US" altLang="en-US" sz="2100"/>
              <a:t>Facilitates RICO Violations</a:t>
            </a:r>
          </a:p>
          <a:p>
            <a:pPr marL="342900" indent="-342900" defTabSz="914400"/>
            <a:r>
              <a:rPr lang="en-US" altLang="en-US" sz="2100"/>
              <a:t>Tortuous Interference with Business Relationships</a:t>
            </a:r>
          </a:p>
          <a:p>
            <a:pPr marL="342900" indent="-342900" defTabSz="914400"/>
            <a:r>
              <a:rPr lang="en-US" altLang="en-US" sz="2100"/>
              <a:t>Conflicts of Interest</a:t>
            </a:r>
          </a:p>
          <a:p>
            <a:pPr marL="342900" indent="-342900" defTabSz="914400"/>
            <a:r>
              <a:rPr lang="en-US" altLang="en-US" sz="2100"/>
              <a:t>Perjured Deposition</a:t>
            </a:r>
          </a:p>
          <a:p>
            <a:pPr marL="342900" indent="-342900" defTabSz="914400"/>
            <a:r>
              <a:rPr lang="en-US" altLang="en-US" sz="2100"/>
              <a:t>False and Misleading Information to Florida Civil Court </a:t>
            </a:r>
          </a:p>
          <a:p>
            <a:pPr marL="342900" indent="-342900" defTabSz="914400"/>
            <a:r>
              <a:rPr lang="en-US" altLang="en-US" sz="2100"/>
              <a:t>Misappropriation and Conversion of Funds</a:t>
            </a:r>
          </a:p>
          <a:p>
            <a:pPr marL="342900" indent="-342900" defTabSz="914400"/>
            <a:r>
              <a:rPr lang="en-US" altLang="en-US" sz="2100"/>
              <a:t>Breach of Fiduciary Duties as Officer and Board Director Iviewit</a:t>
            </a:r>
            <a:endParaRPr lang="en-US" altLang="en-US" sz="1600"/>
          </a:p>
        </p:txBody>
      </p:sp>
      <p:sp>
        <p:nvSpPr>
          <p:cNvPr id="120836" name="Rectangle 4"/>
          <p:cNvSpPr>
            <a:spLocks noChangeArrowheads="1"/>
          </p:cNvSpPr>
          <p:nvPr/>
        </p:nvSpPr>
        <p:spPr bwMode="auto">
          <a:xfrm>
            <a:off x="6118225" y="3200400"/>
            <a:ext cx="5387975" cy="27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lstStyle>
            <a:lvl1pPr marL="460375" indent="-460375" defTabSz="1227138">
              <a:spcBef>
                <a:spcPct val="20000"/>
              </a:spcBef>
              <a:buChar char="•"/>
              <a:defRPr sz="3800">
                <a:solidFill>
                  <a:schemeClr val="tx1"/>
                </a:solidFill>
                <a:latin typeface="Times New Roman" pitchFamily="18" charset="0"/>
              </a:defRPr>
            </a:lvl1pPr>
            <a:lvl2pPr marL="996950" indent="-382588" defTabSz="1227138">
              <a:spcBef>
                <a:spcPct val="20000"/>
              </a:spcBef>
              <a:buChar char="–"/>
              <a:defRPr sz="3200">
                <a:solidFill>
                  <a:schemeClr val="tx1"/>
                </a:solidFill>
                <a:latin typeface="Times New Roman" pitchFamily="18" charset="0"/>
              </a:defRPr>
            </a:lvl2pPr>
            <a:lvl3pPr marL="1535113" indent="-307975" defTabSz="1227138">
              <a:spcBef>
                <a:spcPct val="20000"/>
              </a:spcBef>
              <a:buChar char="•"/>
              <a:defRPr sz="2700">
                <a:solidFill>
                  <a:schemeClr val="tx1"/>
                </a:solidFill>
                <a:latin typeface="Times New Roman" pitchFamily="18" charset="0"/>
              </a:defRPr>
            </a:lvl3pPr>
            <a:lvl4pPr marL="2149475" indent="-307975" defTabSz="1227138">
              <a:spcBef>
                <a:spcPct val="20000"/>
              </a:spcBef>
              <a:buChar char="–"/>
              <a:defRPr sz="2400">
                <a:solidFill>
                  <a:schemeClr val="tx1"/>
                </a:solidFill>
                <a:latin typeface="Times New Roman" pitchFamily="18" charset="0"/>
              </a:defRPr>
            </a:lvl4pPr>
            <a:lvl5pPr marL="2762250" indent="-306388" defTabSz="1227138">
              <a:spcBef>
                <a:spcPct val="20000"/>
              </a:spcBef>
              <a:buChar char="»"/>
              <a:defRPr sz="2400">
                <a:solidFill>
                  <a:schemeClr val="tx1"/>
                </a:solidFill>
                <a:latin typeface="Times New Roman" pitchFamily="18" charset="0"/>
              </a:defRPr>
            </a:lvl5pPr>
            <a:lvl6pPr marL="3219450" indent="-306388" defTabSz="1227138" fontAlgn="base">
              <a:spcBef>
                <a:spcPct val="20000"/>
              </a:spcBef>
              <a:spcAft>
                <a:spcPct val="0"/>
              </a:spcAft>
              <a:buChar char="»"/>
              <a:defRPr sz="2400">
                <a:solidFill>
                  <a:schemeClr val="tx1"/>
                </a:solidFill>
                <a:latin typeface="Times New Roman" pitchFamily="18" charset="0"/>
              </a:defRPr>
            </a:lvl6pPr>
            <a:lvl7pPr marL="3676650" indent="-306388" defTabSz="1227138" fontAlgn="base">
              <a:spcBef>
                <a:spcPct val="20000"/>
              </a:spcBef>
              <a:spcAft>
                <a:spcPct val="0"/>
              </a:spcAft>
              <a:buChar char="»"/>
              <a:defRPr sz="2400">
                <a:solidFill>
                  <a:schemeClr val="tx1"/>
                </a:solidFill>
                <a:latin typeface="Times New Roman" pitchFamily="18" charset="0"/>
              </a:defRPr>
            </a:lvl7pPr>
            <a:lvl8pPr marL="4133850" indent="-306388" defTabSz="1227138" fontAlgn="base">
              <a:spcBef>
                <a:spcPct val="20000"/>
              </a:spcBef>
              <a:spcAft>
                <a:spcPct val="0"/>
              </a:spcAft>
              <a:buChar char="»"/>
              <a:defRPr sz="2400">
                <a:solidFill>
                  <a:schemeClr val="tx1"/>
                </a:solidFill>
                <a:latin typeface="Times New Roman" pitchFamily="18" charset="0"/>
              </a:defRPr>
            </a:lvl8pPr>
            <a:lvl9pPr marL="4591050" indent="-306388" defTabSz="1227138" fontAlgn="base">
              <a:spcBef>
                <a:spcPct val="20000"/>
              </a:spcBef>
              <a:spcAft>
                <a:spcPct val="0"/>
              </a:spcAft>
              <a:buChar char="»"/>
              <a:defRPr sz="2400">
                <a:solidFill>
                  <a:schemeClr val="tx1"/>
                </a:solidFill>
                <a:latin typeface="Times New Roman" pitchFamily="18" charset="0"/>
              </a:defRPr>
            </a:lvl9pPr>
          </a:lstStyle>
          <a:p>
            <a:r>
              <a:rPr lang="en-US" altLang="en-US" sz="2100"/>
              <a:t>FBI Written Statement/Interview</a:t>
            </a:r>
          </a:p>
          <a:p>
            <a:r>
              <a:rPr lang="en-US" altLang="en-US" sz="2100"/>
              <a:t>Boca Police Written Statement/Interview</a:t>
            </a:r>
          </a:p>
          <a:p>
            <a:r>
              <a:rPr lang="en-US" altLang="en-US" sz="2100"/>
              <a:t>AICPA Complaint </a:t>
            </a:r>
          </a:p>
          <a:p>
            <a:r>
              <a:rPr lang="en-US" altLang="en-US" sz="2100"/>
              <a:t>Written Statement to Department of Justice, Antitrust Division</a:t>
            </a:r>
          </a:p>
        </p:txBody>
      </p:sp>
      <p:sp>
        <p:nvSpPr>
          <p:cNvPr id="120837" name="Text Box 5"/>
          <p:cNvSpPr txBox="1">
            <a:spLocks noChangeArrowheads="1"/>
          </p:cNvSpPr>
          <p:nvPr/>
        </p:nvSpPr>
        <p:spPr bwMode="auto">
          <a:xfrm>
            <a:off x="304800" y="2209800"/>
            <a:ext cx="5334000"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spAutoFit/>
          </a:bodyPr>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3200" b="1"/>
              <a:t>Alleged Activities </a:t>
            </a:r>
          </a:p>
        </p:txBody>
      </p:sp>
      <p:sp>
        <p:nvSpPr>
          <p:cNvPr id="120838" name="Text Box 6"/>
          <p:cNvSpPr txBox="1">
            <a:spLocks noChangeArrowheads="1"/>
          </p:cNvSpPr>
          <p:nvPr/>
        </p:nvSpPr>
        <p:spPr bwMode="auto">
          <a:xfrm>
            <a:off x="6400800" y="2209800"/>
            <a:ext cx="5035550"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spAutoFit/>
          </a:bodyPr>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3200" b="1"/>
              <a:t>Pending Actions by Iviewit </a:t>
            </a:r>
          </a:p>
        </p:txBody>
      </p:sp>
      <p:sp>
        <p:nvSpPr>
          <p:cNvPr id="120839" name="Line 7"/>
          <p:cNvSpPr>
            <a:spLocks noChangeShapeType="1"/>
          </p:cNvSpPr>
          <p:nvPr/>
        </p:nvSpPr>
        <p:spPr bwMode="auto">
          <a:xfrm>
            <a:off x="0" y="1905000"/>
            <a:ext cx="1188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40" name="Line 8"/>
          <p:cNvSpPr>
            <a:spLocks noChangeShapeType="1"/>
          </p:cNvSpPr>
          <p:nvPr/>
        </p:nvSpPr>
        <p:spPr bwMode="auto">
          <a:xfrm>
            <a:off x="5845175" y="1981200"/>
            <a:ext cx="0" cy="6934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BD2F57C-31B1-486B-9E7C-2612A88ACAF2}" type="datetime1">
              <a:rPr lang="en-US" altLang="en-US"/>
              <a:pPr/>
              <a:t>10/17/2015</a:t>
            </a:fld>
            <a:endParaRPr lang="en-US" altLang="en-US"/>
          </a:p>
        </p:txBody>
      </p:sp>
      <p:sp>
        <p:nvSpPr>
          <p:cNvPr id="6" name="Slide Number Placeholder 5"/>
          <p:cNvSpPr>
            <a:spLocks noGrp="1"/>
          </p:cNvSpPr>
          <p:nvPr>
            <p:ph type="sldNum" sz="quarter" idx="12"/>
          </p:nvPr>
        </p:nvSpPr>
        <p:spPr/>
        <p:txBody>
          <a:bodyPr/>
          <a:lstStyle/>
          <a:p>
            <a:fld id="{878715BC-45D6-4FA3-875F-73F012F2C062}" type="slidenum">
              <a:rPr lang="en-US" altLang="en-US"/>
              <a:pPr/>
              <a:t>26</a:t>
            </a:fld>
            <a:endParaRPr lang="en-US" altLang="en-US"/>
          </a:p>
        </p:txBody>
      </p:sp>
      <p:sp>
        <p:nvSpPr>
          <p:cNvPr id="61446" name="Rectangle 6"/>
          <p:cNvSpPr>
            <a:spLocks noGrp="1" noChangeArrowheads="1"/>
          </p:cNvSpPr>
          <p:nvPr>
            <p:ph type="title"/>
          </p:nvPr>
        </p:nvSpPr>
        <p:spPr>
          <a:xfrm>
            <a:off x="0" y="152400"/>
            <a:ext cx="11887200" cy="731838"/>
          </a:xfrm>
        </p:spPr>
        <p:txBody>
          <a:bodyPr/>
          <a:lstStyle/>
          <a:p>
            <a:r>
              <a:rPr lang="en-US" altLang="en-US" sz="3200" b="1"/>
              <a:t>Meltzer Lippe Goldstein, Wolfe &amp; Schlissel - Raymond A. Joao</a:t>
            </a:r>
          </a:p>
        </p:txBody>
      </p:sp>
      <p:graphicFrame>
        <p:nvGraphicFramePr>
          <p:cNvPr id="61447" name="Object 7"/>
          <p:cNvGraphicFramePr>
            <a:graphicFrameLocks noChangeAspect="1"/>
          </p:cNvGraphicFramePr>
          <p:nvPr/>
        </p:nvGraphicFramePr>
        <p:xfrm>
          <a:off x="30163" y="1116013"/>
          <a:ext cx="11825287" cy="8434387"/>
        </p:xfrm>
        <a:graphic>
          <a:graphicData uri="http://schemas.openxmlformats.org/presentationml/2006/ole">
            <mc:AlternateContent xmlns:mc="http://schemas.openxmlformats.org/markup-compatibility/2006">
              <mc:Choice xmlns:v="urn:schemas-microsoft-com:vml" Requires="v">
                <p:oleObj spid="_x0000_s61458" name="MS Org Chart" r:id="rId4" imgW="3625560" imgH="2660400" progId="OrgPlusWOPX.4">
                  <p:embed/>
                </p:oleObj>
              </mc:Choice>
              <mc:Fallback>
                <p:oleObj name="MS Org Chart" r:id="rId4" imgW="3625560" imgH="2660400" progId="OrgPlusWOPX.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3" y="1116013"/>
                        <a:ext cx="11825287" cy="843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2CE7371B-6940-4264-AA99-3B7B1F4DF4E9}" type="datetime1">
              <a:rPr lang="en-US" altLang="en-US"/>
              <a:pPr/>
              <a:t>10/17/2015</a:t>
            </a:fld>
            <a:endParaRPr lang="en-US" altLang="en-US"/>
          </a:p>
        </p:txBody>
      </p:sp>
      <p:sp>
        <p:nvSpPr>
          <p:cNvPr id="7" name="Slide Number Placeholder 5"/>
          <p:cNvSpPr>
            <a:spLocks noGrp="1"/>
          </p:cNvSpPr>
          <p:nvPr>
            <p:ph type="sldNum" sz="quarter" idx="12"/>
          </p:nvPr>
        </p:nvSpPr>
        <p:spPr/>
        <p:txBody>
          <a:bodyPr/>
          <a:lstStyle/>
          <a:p>
            <a:fld id="{A0089FEC-070D-4A5C-B256-7E91BAB12426}" type="slidenum">
              <a:rPr lang="en-US" altLang="en-US"/>
              <a:pPr/>
              <a:t>27</a:t>
            </a:fld>
            <a:endParaRPr lang="en-US" altLang="en-US"/>
          </a:p>
        </p:txBody>
      </p:sp>
      <p:graphicFrame>
        <p:nvGraphicFramePr>
          <p:cNvPr id="114690" name="Object 2"/>
          <p:cNvGraphicFramePr>
            <a:graphicFrameLocks noChangeAspect="1"/>
          </p:cNvGraphicFramePr>
          <p:nvPr/>
        </p:nvGraphicFramePr>
        <p:xfrm>
          <a:off x="0" y="2252663"/>
          <a:ext cx="11887200" cy="4143375"/>
        </p:xfrm>
        <a:graphic>
          <a:graphicData uri="http://schemas.openxmlformats.org/presentationml/2006/ole">
            <mc:AlternateContent xmlns:mc="http://schemas.openxmlformats.org/markup-compatibility/2006">
              <mc:Choice xmlns:v="urn:schemas-microsoft-com:vml" Requires="v">
                <p:oleObj spid="_x0000_s114703" name="MS Org Chart" r:id="rId4" imgW="3625560" imgH="907920" progId="OrgPlusWOPX.4">
                  <p:embed/>
                </p:oleObj>
              </mc:Choice>
              <mc:Fallback>
                <p:oleObj name="MS Org Chart" r:id="rId4" imgW="3625560" imgH="907920" progId="OrgPlusWOPX.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52663"/>
                        <a:ext cx="11887200"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691" name="Rectangle 3"/>
          <p:cNvSpPr>
            <a:spLocks noGrp="1" noChangeArrowheads="1"/>
          </p:cNvSpPr>
          <p:nvPr>
            <p:ph type="title"/>
          </p:nvPr>
        </p:nvSpPr>
        <p:spPr>
          <a:xfrm>
            <a:off x="457200" y="152400"/>
            <a:ext cx="11049000" cy="1066800"/>
          </a:xfrm>
        </p:spPr>
        <p:txBody>
          <a:bodyPr/>
          <a:lstStyle/>
          <a:p>
            <a:r>
              <a:rPr lang="en-US" altLang="en-US" sz="3200" b="1"/>
              <a:t>Meltzer Lippe Goldstein, Wolfe &amp; Schlissel LLP                                                     Raymond A. Joao</a:t>
            </a:r>
            <a:endParaRPr lang="en-US" altLang="en-US" sz="3200"/>
          </a:p>
        </p:txBody>
      </p:sp>
      <p:sp>
        <p:nvSpPr>
          <p:cNvPr id="114692" name="Line 4"/>
          <p:cNvSpPr>
            <a:spLocks noChangeShapeType="1"/>
          </p:cNvSpPr>
          <p:nvPr/>
        </p:nvSpPr>
        <p:spPr bwMode="auto">
          <a:xfrm>
            <a:off x="0" y="2133600"/>
            <a:ext cx="1188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fld id="{2D554E95-970F-49A0-B78A-F4D8795C98DF}" type="datetime1">
              <a:rPr lang="en-US" altLang="en-US"/>
              <a:pPr/>
              <a:t>10/17/2015</a:t>
            </a:fld>
            <a:endParaRPr lang="en-US" altLang="en-US"/>
          </a:p>
        </p:txBody>
      </p:sp>
      <p:sp>
        <p:nvSpPr>
          <p:cNvPr id="11" name="Slide Number Placeholder 5"/>
          <p:cNvSpPr>
            <a:spLocks noGrp="1"/>
          </p:cNvSpPr>
          <p:nvPr>
            <p:ph type="sldNum" sz="quarter" idx="12"/>
          </p:nvPr>
        </p:nvSpPr>
        <p:spPr/>
        <p:txBody>
          <a:bodyPr/>
          <a:lstStyle/>
          <a:p>
            <a:fld id="{C7341A36-6372-499A-ADBE-E2C1CCB77D18}" type="slidenum">
              <a:rPr lang="en-US" altLang="en-US"/>
              <a:pPr/>
              <a:t>28</a:t>
            </a:fld>
            <a:endParaRPr lang="en-US" altLang="en-US"/>
          </a:p>
        </p:txBody>
      </p:sp>
      <p:sp>
        <p:nvSpPr>
          <p:cNvPr id="116738" name="Rectangle 2"/>
          <p:cNvSpPr>
            <a:spLocks noGrp="1" noChangeArrowheads="1"/>
          </p:cNvSpPr>
          <p:nvPr>
            <p:ph type="title"/>
          </p:nvPr>
        </p:nvSpPr>
        <p:spPr>
          <a:xfrm>
            <a:off x="381000" y="152400"/>
            <a:ext cx="11125200" cy="1066800"/>
          </a:xfrm>
          <a:noFill/>
          <a:ln/>
        </p:spPr>
        <p:txBody>
          <a:bodyPr/>
          <a:lstStyle/>
          <a:p>
            <a:r>
              <a:rPr lang="en-US" altLang="en-US" sz="3200" b="1"/>
              <a:t>Meltzer Lippe Goldstein, Wolfe &amp; Schlissel LLP                                                     Raymond A. Joao</a:t>
            </a:r>
          </a:p>
        </p:txBody>
      </p:sp>
      <p:sp>
        <p:nvSpPr>
          <p:cNvPr id="116739" name="Rectangle 3"/>
          <p:cNvSpPr>
            <a:spLocks noGrp="1" noChangeArrowheads="1"/>
          </p:cNvSpPr>
          <p:nvPr>
            <p:ph type="body" sz="half" idx="1"/>
          </p:nvPr>
        </p:nvSpPr>
        <p:spPr>
          <a:xfrm>
            <a:off x="228600" y="2773363"/>
            <a:ext cx="5410200" cy="5761037"/>
          </a:xfrm>
          <a:noFill/>
          <a:ln/>
        </p:spPr>
        <p:txBody>
          <a:bodyPr/>
          <a:lstStyle/>
          <a:p>
            <a:r>
              <a:rPr lang="en-US" altLang="en-US" sz="2100"/>
              <a:t>Patent &amp; Copyright Misappropriations</a:t>
            </a:r>
          </a:p>
          <a:p>
            <a:pPr lvl="1"/>
            <a:r>
              <a:rPr lang="en-US" altLang="en-US" sz="2000"/>
              <a:t>Multiple Infringing Patents as Inventor</a:t>
            </a:r>
          </a:p>
          <a:p>
            <a:pPr lvl="1"/>
            <a:r>
              <a:rPr lang="en-US" altLang="en-US" sz="2000"/>
              <a:t>Invention Theft – Remote Video</a:t>
            </a:r>
          </a:p>
          <a:p>
            <a:r>
              <a:rPr lang="en-US" altLang="en-US" sz="2100"/>
              <a:t>Direct Frauds: USPTO; EPO; JPO; U.S. Postal; and Wire Fraud; </a:t>
            </a:r>
            <a:r>
              <a:rPr lang="en-US" altLang="en-US" sz="1900"/>
              <a:t>Wachovia Securities Fraud; Iviewit Shareholder Fraud; Iviewit Investor Fraud (See Shareholder Table)</a:t>
            </a:r>
            <a:endParaRPr lang="en-US" altLang="en-US" sz="2100"/>
          </a:p>
          <a:p>
            <a:r>
              <a:rPr lang="en-US" altLang="en-US" sz="2100"/>
              <a:t>Contributory Antitrust Violations</a:t>
            </a:r>
          </a:p>
          <a:p>
            <a:r>
              <a:rPr lang="en-US" altLang="en-US" sz="2100"/>
              <a:t>Actions Kick-Start RICO Violations</a:t>
            </a:r>
          </a:p>
          <a:p>
            <a:r>
              <a:rPr lang="en-US" altLang="en-US" sz="2100"/>
              <a:t>Tortuous Interference with Business Relationships</a:t>
            </a:r>
          </a:p>
          <a:p>
            <a:r>
              <a:rPr lang="en-US" altLang="en-US" sz="2100"/>
              <a:t>Conflicts of Interest</a:t>
            </a:r>
          </a:p>
          <a:p>
            <a:r>
              <a:rPr lang="en-US" altLang="en-US" sz="2100"/>
              <a:t>Infringement</a:t>
            </a:r>
          </a:p>
          <a:p>
            <a:r>
              <a:rPr lang="en-US" altLang="en-US" sz="2100"/>
              <a:t>False &amp; Misleading Information to New York Bar Association</a:t>
            </a:r>
            <a:endParaRPr lang="en-US" altLang="en-US" sz="1700"/>
          </a:p>
        </p:txBody>
      </p:sp>
      <p:sp>
        <p:nvSpPr>
          <p:cNvPr id="116740" name="Rectangle 4"/>
          <p:cNvSpPr>
            <a:spLocks noChangeArrowheads="1"/>
          </p:cNvSpPr>
          <p:nvPr/>
        </p:nvSpPr>
        <p:spPr bwMode="auto">
          <a:xfrm>
            <a:off x="6172200" y="2773363"/>
            <a:ext cx="4953000"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lstStyle>
            <a:lvl1pPr marL="460375" indent="-460375" defTabSz="1227138">
              <a:spcBef>
                <a:spcPct val="20000"/>
              </a:spcBef>
              <a:buChar char="•"/>
              <a:defRPr sz="3800">
                <a:solidFill>
                  <a:schemeClr val="tx1"/>
                </a:solidFill>
                <a:latin typeface="Times New Roman" pitchFamily="18" charset="0"/>
              </a:defRPr>
            </a:lvl1pPr>
            <a:lvl2pPr marL="996950" indent="-382588" defTabSz="1227138">
              <a:spcBef>
                <a:spcPct val="20000"/>
              </a:spcBef>
              <a:buChar char="–"/>
              <a:defRPr sz="3200">
                <a:solidFill>
                  <a:schemeClr val="tx1"/>
                </a:solidFill>
                <a:latin typeface="Times New Roman" pitchFamily="18" charset="0"/>
              </a:defRPr>
            </a:lvl2pPr>
            <a:lvl3pPr marL="1535113" indent="-307975" defTabSz="1227138">
              <a:spcBef>
                <a:spcPct val="20000"/>
              </a:spcBef>
              <a:buChar char="•"/>
              <a:defRPr sz="2700">
                <a:solidFill>
                  <a:schemeClr val="tx1"/>
                </a:solidFill>
                <a:latin typeface="Times New Roman" pitchFamily="18" charset="0"/>
              </a:defRPr>
            </a:lvl3pPr>
            <a:lvl4pPr marL="2149475" indent="-307975" defTabSz="1227138">
              <a:spcBef>
                <a:spcPct val="20000"/>
              </a:spcBef>
              <a:buChar char="–"/>
              <a:defRPr sz="2400">
                <a:solidFill>
                  <a:schemeClr val="tx1"/>
                </a:solidFill>
                <a:latin typeface="Times New Roman" pitchFamily="18" charset="0"/>
              </a:defRPr>
            </a:lvl4pPr>
            <a:lvl5pPr marL="2762250" indent="-306388" defTabSz="1227138">
              <a:spcBef>
                <a:spcPct val="20000"/>
              </a:spcBef>
              <a:buChar char="»"/>
              <a:defRPr sz="2400">
                <a:solidFill>
                  <a:schemeClr val="tx1"/>
                </a:solidFill>
                <a:latin typeface="Times New Roman" pitchFamily="18" charset="0"/>
              </a:defRPr>
            </a:lvl5pPr>
            <a:lvl6pPr marL="3219450" indent="-306388" defTabSz="1227138" fontAlgn="base">
              <a:spcBef>
                <a:spcPct val="20000"/>
              </a:spcBef>
              <a:spcAft>
                <a:spcPct val="0"/>
              </a:spcAft>
              <a:buChar char="»"/>
              <a:defRPr sz="2400">
                <a:solidFill>
                  <a:schemeClr val="tx1"/>
                </a:solidFill>
                <a:latin typeface="Times New Roman" pitchFamily="18" charset="0"/>
              </a:defRPr>
            </a:lvl6pPr>
            <a:lvl7pPr marL="3676650" indent="-306388" defTabSz="1227138" fontAlgn="base">
              <a:spcBef>
                <a:spcPct val="20000"/>
              </a:spcBef>
              <a:spcAft>
                <a:spcPct val="0"/>
              </a:spcAft>
              <a:buChar char="»"/>
              <a:defRPr sz="2400">
                <a:solidFill>
                  <a:schemeClr val="tx1"/>
                </a:solidFill>
                <a:latin typeface="Times New Roman" pitchFamily="18" charset="0"/>
              </a:defRPr>
            </a:lvl7pPr>
            <a:lvl8pPr marL="4133850" indent="-306388" defTabSz="1227138" fontAlgn="base">
              <a:spcBef>
                <a:spcPct val="20000"/>
              </a:spcBef>
              <a:spcAft>
                <a:spcPct val="0"/>
              </a:spcAft>
              <a:buChar char="»"/>
              <a:defRPr sz="2400">
                <a:solidFill>
                  <a:schemeClr val="tx1"/>
                </a:solidFill>
                <a:latin typeface="Times New Roman" pitchFamily="18" charset="0"/>
              </a:defRPr>
            </a:lvl8pPr>
            <a:lvl9pPr marL="4591050" indent="-306388" defTabSz="1227138" fontAlgn="base">
              <a:spcBef>
                <a:spcPct val="20000"/>
              </a:spcBef>
              <a:spcAft>
                <a:spcPct val="0"/>
              </a:spcAft>
              <a:buChar char="»"/>
              <a:defRPr sz="2400">
                <a:solidFill>
                  <a:schemeClr val="tx1"/>
                </a:solidFill>
                <a:latin typeface="Times New Roman" pitchFamily="18" charset="0"/>
              </a:defRPr>
            </a:lvl9pPr>
          </a:lstStyle>
          <a:p>
            <a:r>
              <a:rPr lang="en-US" altLang="en-US" sz="2100"/>
              <a:t>FBI Written Statement/Interview</a:t>
            </a:r>
          </a:p>
          <a:p>
            <a:r>
              <a:rPr lang="en-US" altLang="en-US" sz="2100"/>
              <a:t>Boca Police Written Statement/Interview</a:t>
            </a:r>
          </a:p>
          <a:p>
            <a:r>
              <a:rPr lang="en-US" altLang="en-US" sz="2100"/>
              <a:t>New York Bar Complaint</a:t>
            </a:r>
          </a:p>
          <a:p>
            <a:r>
              <a:rPr lang="en-US" altLang="en-US" sz="2100"/>
              <a:t>Connecticut Bar – soon to filed</a:t>
            </a:r>
          </a:p>
          <a:p>
            <a:r>
              <a:rPr lang="en-US" altLang="en-US" sz="2100"/>
              <a:t>Written Statement to Department of Justice, Antitrust Division</a:t>
            </a:r>
          </a:p>
          <a:p>
            <a:r>
              <a:rPr lang="en-US" altLang="en-US" sz="2100"/>
              <a:t>Written Statement to NY County District Attorney</a:t>
            </a:r>
          </a:p>
          <a:p>
            <a:r>
              <a:rPr lang="en-US" altLang="en-US" sz="2100"/>
              <a:t>Written Statement to NY State Attorney General</a:t>
            </a:r>
          </a:p>
          <a:p>
            <a:r>
              <a:rPr lang="en-US" altLang="en-US" sz="2100"/>
              <a:t>Written Statement to Office of Enrollment &amp; Discipline – USPTO</a:t>
            </a:r>
          </a:p>
          <a:p>
            <a:r>
              <a:rPr lang="en-US" altLang="en-US" sz="2100"/>
              <a:t>Written Statement to EPO and JPO</a:t>
            </a:r>
          </a:p>
          <a:p>
            <a:endParaRPr lang="en-US" altLang="en-US" sz="2100"/>
          </a:p>
        </p:txBody>
      </p:sp>
      <p:sp>
        <p:nvSpPr>
          <p:cNvPr id="116741" name="Text Box 5"/>
          <p:cNvSpPr txBox="1">
            <a:spLocks noChangeArrowheads="1"/>
          </p:cNvSpPr>
          <p:nvPr/>
        </p:nvSpPr>
        <p:spPr bwMode="auto">
          <a:xfrm>
            <a:off x="1189038" y="2027238"/>
            <a:ext cx="34671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spAutoFit/>
          </a:bodyPr>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3200" b="1"/>
              <a:t>Alleged Activities </a:t>
            </a:r>
          </a:p>
        </p:txBody>
      </p:sp>
      <p:sp>
        <p:nvSpPr>
          <p:cNvPr id="116742" name="Text Box 6"/>
          <p:cNvSpPr txBox="1">
            <a:spLocks noChangeArrowheads="1"/>
          </p:cNvSpPr>
          <p:nvPr/>
        </p:nvSpPr>
        <p:spPr bwMode="auto">
          <a:xfrm>
            <a:off x="6096000" y="2027238"/>
            <a:ext cx="54483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spAutoFit/>
          </a:bodyPr>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3200" b="1"/>
              <a:t>Pending Actions by Iviewit      </a:t>
            </a:r>
          </a:p>
        </p:txBody>
      </p:sp>
      <p:sp>
        <p:nvSpPr>
          <p:cNvPr id="116743" name="Line 7"/>
          <p:cNvSpPr>
            <a:spLocks noChangeShapeType="1"/>
          </p:cNvSpPr>
          <p:nvPr/>
        </p:nvSpPr>
        <p:spPr bwMode="auto">
          <a:xfrm>
            <a:off x="0" y="2057400"/>
            <a:ext cx="1188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44" name="Line 8"/>
          <p:cNvSpPr>
            <a:spLocks noChangeShapeType="1"/>
          </p:cNvSpPr>
          <p:nvPr/>
        </p:nvSpPr>
        <p:spPr bwMode="auto">
          <a:xfrm>
            <a:off x="5845175" y="2057400"/>
            <a:ext cx="0" cy="6934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B45A21A-7526-4795-96A1-D0327CCA7540}" type="datetime1">
              <a:rPr lang="en-US" altLang="en-US"/>
              <a:pPr/>
              <a:t>10/17/2015</a:t>
            </a:fld>
            <a:endParaRPr lang="en-US" altLang="en-US"/>
          </a:p>
        </p:txBody>
      </p:sp>
      <p:sp>
        <p:nvSpPr>
          <p:cNvPr id="6" name="Slide Number Placeholder 5"/>
          <p:cNvSpPr>
            <a:spLocks noGrp="1"/>
          </p:cNvSpPr>
          <p:nvPr>
            <p:ph type="sldNum" sz="quarter" idx="12"/>
          </p:nvPr>
        </p:nvSpPr>
        <p:spPr/>
        <p:txBody>
          <a:bodyPr/>
          <a:lstStyle/>
          <a:p>
            <a:fld id="{D0457059-DF3E-4D37-AC6D-A32670696631}" type="slidenum">
              <a:rPr lang="en-US" altLang="en-US"/>
              <a:pPr/>
              <a:t>29</a:t>
            </a:fld>
            <a:endParaRPr lang="en-US" altLang="en-US"/>
          </a:p>
        </p:txBody>
      </p:sp>
      <p:sp>
        <p:nvSpPr>
          <p:cNvPr id="66564" name="Rectangle 4"/>
          <p:cNvSpPr>
            <a:spLocks noGrp="1" noChangeArrowheads="1"/>
          </p:cNvSpPr>
          <p:nvPr>
            <p:ph type="title"/>
          </p:nvPr>
        </p:nvSpPr>
        <p:spPr>
          <a:xfrm>
            <a:off x="892175" y="152400"/>
            <a:ext cx="10102850" cy="487363"/>
          </a:xfrm>
        </p:spPr>
        <p:txBody>
          <a:bodyPr/>
          <a:lstStyle/>
          <a:p>
            <a:r>
              <a:rPr lang="en-US" altLang="en-US" sz="3200" b="1"/>
              <a:t>Foley and Lardner, LLP</a:t>
            </a:r>
          </a:p>
        </p:txBody>
      </p:sp>
      <p:graphicFrame>
        <p:nvGraphicFramePr>
          <p:cNvPr id="66566" name="Object 6"/>
          <p:cNvGraphicFramePr>
            <a:graphicFrameLocks noChangeAspect="1"/>
          </p:cNvGraphicFramePr>
          <p:nvPr/>
        </p:nvGraphicFramePr>
        <p:xfrm>
          <a:off x="0" y="914400"/>
          <a:ext cx="11887200" cy="8686800"/>
        </p:xfrm>
        <a:graphic>
          <a:graphicData uri="http://schemas.openxmlformats.org/presentationml/2006/ole">
            <mc:AlternateContent xmlns:mc="http://schemas.openxmlformats.org/markup-compatibility/2006">
              <mc:Choice xmlns:v="urn:schemas-microsoft-com:vml" Requires="v">
                <p:oleObj spid="_x0000_s66577" name="MS Org Chart" r:id="rId4" imgW="3644640" imgH="3225600" progId="OrgPlusWOPX.4">
                  <p:embed/>
                </p:oleObj>
              </mc:Choice>
              <mc:Fallback>
                <p:oleObj name="MS Org Chart" r:id="rId4" imgW="3644640" imgH="3225600" progId="OrgPlusWOPX.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14400"/>
                        <a:ext cx="11887200" cy="868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0723DD45-4D84-4DCC-8BDB-FC0F2C37F479}" type="datetime1">
              <a:rPr lang="en-US" altLang="en-US"/>
              <a:pPr/>
              <a:t>10/17/2015</a:t>
            </a:fld>
            <a:endParaRPr lang="en-US" altLang="en-US"/>
          </a:p>
        </p:txBody>
      </p:sp>
      <p:sp>
        <p:nvSpPr>
          <p:cNvPr id="6" name="Slide Number Placeholder 3"/>
          <p:cNvSpPr>
            <a:spLocks noGrp="1"/>
          </p:cNvSpPr>
          <p:nvPr>
            <p:ph type="sldNum" sz="quarter" idx="12"/>
          </p:nvPr>
        </p:nvSpPr>
        <p:spPr/>
        <p:txBody>
          <a:bodyPr/>
          <a:lstStyle/>
          <a:p>
            <a:fld id="{AA313669-7DB8-4DDE-B6EA-6056AB9CC5ED}" type="slidenum">
              <a:rPr lang="en-US" altLang="en-US"/>
              <a:pPr/>
              <a:t>3</a:t>
            </a:fld>
            <a:endParaRPr lang="en-US" altLang="en-US"/>
          </a:p>
        </p:txBody>
      </p:sp>
      <p:graphicFrame>
        <p:nvGraphicFramePr>
          <p:cNvPr id="83971" name="Object 3"/>
          <p:cNvGraphicFramePr>
            <a:graphicFrameLocks noChangeAspect="1"/>
          </p:cNvGraphicFramePr>
          <p:nvPr>
            <p:extLst>
              <p:ext uri="{D42A27DB-BD31-4B8C-83A1-F6EECF244321}">
                <p14:modId xmlns:p14="http://schemas.microsoft.com/office/powerpoint/2010/main" val="873774941"/>
              </p:ext>
            </p:extLst>
          </p:nvPr>
        </p:nvGraphicFramePr>
        <p:xfrm>
          <a:off x="-35626" y="152400"/>
          <a:ext cx="11887200" cy="9315450"/>
        </p:xfrm>
        <a:graphic>
          <a:graphicData uri="http://schemas.openxmlformats.org/presentationml/2006/ole">
            <mc:AlternateContent xmlns:mc="http://schemas.openxmlformats.org/markup-compatibility/2006">
              <mc:Choice xmlns:v="urn:schemas-microsoft-com:vml" Requires="v">
                <p:oleObj spid="_x0000_s179216" name="Organization Chart" r:id="rId4" imgW="387000" imgH="298440" progId="OrgPlusWOPX.4">
                  <p:embed followColorScheme="full"/>
                </p:oleObj>
              </mc:Choice>
              <mc:Fallback>
                <p:oleObj name="Organization Chart" r:id="rId4" imgW="387000" imgH="298440" progId="OrgPlusWOPX.4">
                  <p:embed followColorScheme="full"/>
                  <p:pic>
                    <p:nvPicPr>
                      <p:cNvPr id="0" name="Object 3"/>
                      <p:cNvPicPr>
                        <a:picLocks noChangeAspect="1" noChangeArrowheads="1"/>
                      </p:cNvPicPr>
                      <p:nvPr/>
                    </p:nvPicPr>
                    <p:blipFill>
                      <a:blip r:embed="rId5"/>
                      <a:srcRect/>
                      <a:stretch>
                        <a:fillRect/>
                      </a:stretch>
                    </p:blipFill>
                    <p:spPr bwMode="auto">
                      <a:xfrm>
                        <a:off x="-35626" y="152400"/>
                        <a:ext cx="11887200" cy="931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978" name="Rectangle 10"/>
          <p:cNvSpPr>
            <a:spLocks noGrp="1" noChangeArrowheads="1"/>
          </p:cNvSpPr>
          <p:nvPr>
            <p:ph type="title" idx="4294967295"/>
          </p:nvPr>
        </p:nvSpPr>
        <p:spPr>
          <a:xfrm>
            <a:off x="0" y="0"/>
            <a:ext cx="5867400" cy="1600200"/>
          </a:xfrm>
        </p:spPr>
        <p:txBody>
          <a:bodyPr/>
          <a:lstStyle/>
          <a:p>
            <a:r>
              <a:rPr lang="en-US" altLang="en-US"/>
              <a:t>Crime Chart 1</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E7524267-465A-4769-A00B-B5C6F817C638}" type="datetime1">
              <a:rPr lang="en-US" altLang="en-US"/>
              <a:pPr/>
              <a:t>10/17/2015</a:t>
            </a:fld>
            <a:endParaRPr lang="en-US" altLang="en-US"/>
          </a:p>
        </p:txBody>
      </p:sp>
      <p:sp>
        <p:nvSpPr>
          <p:cNvPr id="7" name="Slide Number Placeholder 5"/>
          <p:cNvSpPr>
            <a:spLocks noGrp="1"/>
          </p:cNvSpPr>
          <p:nvPr>
            <p:ph type="sldNum" sz="quarter" idx="12"/>
          </p:nvPr>
        </p:nvSpPr>
        <p:spPr/>
        <p:txBody>
          <a:bodyPr/>
          <a:lstStyle/>
          <a:p>
            <a:fld id="{91B0BA50-9F01-456D-AC68-81946A02111B}" type="slidenum">
              <a:rPr lang="en-US" altLang="en-US"/>
              <a:pPr/>
              <a:t>30</a:t>
            </a:fld>
            <a:endParaRPr lang="en-US" altLang="en-US"/>
          </a:p>
        </p:txBody>
      </p:sp>
      <p:sp>
        <p:nvSpPr>
          <p:cNvPr id="122882" name="Rectangle 1026"/>
          <p:cNvSpPr>
            <a:spLocks noGrp="1" noChangeArrowheads="1"/>
          </p:cNvSpPr>
          <p:nvPr>
            <p:ph type="title"/>
          </p:nvPr>
        </p:nvSpPr>
        <p:spPr>
          <a:xfrm>
            <a:off x="868363" y="152400"/>
            <a:ext cx="10104437" cy="609600"/>
          </a:xfrm>
        </p:spPr>
        <p:txBody>
          <a:bodyPr/>
          <a:lstStyle/>
          <a:p>
            <a:r>
              <a:rPr lang="en-US" altLang="en-US" sz="3200" b="1"/>
              <a:t>Foley &amp; Lardner, LLP</a:t>
            </a:r>
          </a:p>
        </p:txBody>
      </p:sp>
      <p:graphicFrame>
        <p:nvGraphicFramePr>
          <p:cNvPr id="122883" name="Object 1027"/>
          <p:cNvGraphicFramePr>
            <a:graphicFrameLocks noChangeAspect="1"/>
          </p:cNvGraphicFramePr>
          <p:nvPr/>
        </p:nvGraphicFramePr>
        <p:xfrm>
          <a:off x="2268538" y="2851150"/>
          <a:ext cx="8335962" cy="1698625"/>
        </p:xfrm>
        <a:graphic>
          <a:graphicData uri="http://schemas.openxmlformats.org/presentationml/2006/ole">
            <mc:AlternateContent xmlns:mc="http://schemas.openxmlformats.org/markup-compatibility/2006">
              <mc:Choice xmlns:v="urn:schemas-microsoft-com:vml" Requires="v">
                <p:oleObj spid="_x0000_s122895" name="MS Org Chart" r:id="rId4" imgW="3396960" imgH="691920" progId="OrgPlusWOPX.4">
                  <p:embed/>
                </p:oleObj>
              </mc:Choice>
              <mc:Fallback>
                <p:oleObj name="MS Org Chart" r:id="rId4" imgW="3396960" imgH="691920" progId="OrgPlusWOPX.4">
                  <p:embed/>
                  <p:pic>
                    <p:nvPicPr>
                      <p:cNvPr id="0" name="Object 10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8538" y="2851150"/>
                        <a:ext cx="8335962" cy="169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884" name="Line 1028"/>
          <p:cNvSpPr>
            <a:spLocks noChangeShapeType="1"/>
          </p:cNvSpPr>
          <p:nvPr/>
        </p:nvSpPr>
        <p:spPr bwMode="auto">
          <a:xfrm>
            <a:off x="0" y="1828800"/>
            <a:ext cx="1188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fld id="{4722B599-952E-4B9E-892E-F3B708A62E4B}" type="datetime1">
              <a:rPr lang="en-US" altLang="en-US"/>
              <a:pPr/>
              <a:t>10/17/2015</a:t>
            </a:fld>
            <a:endParaRPr lang="en-US" altLang="en-US"/>
          </a:p>
        </p:txBody>
      </p:sp>
      <p:sp>
        <p:nvSpPr>
          <p:cNvPr id="11" name="Slide Number Placeholder 5"/>
          <p:cNvSpPr>
            <a:spLocks noGrp="1"/>
          </p:cNvSpPr>
          <p:nvPr>
            <p:ph type="sldNum" sz="quarter" idx="12"/>
          </p:nvPr>
        </p:nvSpPr>
        <p:spPr/>
        <p:txBody>
          <a:bodyPr/>
          <a:lstStyle/>
          <a:p>
            <a:fld id="{1BAB5A52-3779-467A-A415-9B54CE2EF1B3}" type="slidenum">
              <a:rPr lang="en-US" altLang="en-US"/>
              <a:pPr/>
              <a:t>31</a:t>
            </a:fld>
            <a:endParaRPr lang="en-US" altLang="en-US"/>
          </a:p>
        </p:txBody>
      </p:sp>
      <p:sp>
        <p:nvSpPr>
          <p:cNvPr id="124931" name="Rectangle 3"/>
          <p:cNvSpPr>
            <a:spLocks noChangeArrowheads="1"/>
          </p:cNvSpPr>
          <p:nvPr/>
        </p:nvSpPr>
        <p:spPr bwMode="auto">
          <a:xfrm>
            <a:off x="228600" y="3382963"/>
            <a:ext cx="5257800" cy="377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lstStyle>
            <a:lvl1pPr marL="460375" indent="-460375" defTabSz="1227138">
              <a:spcBef>
                <a:spcPct val="20000"/>
              </a:spcBef>
              <a:buChar char="•"/>
              <a:defRPr sz="3800">
                <a:solidFill>
                  <a:schemeClr val="tx1"/>
                </a:solidFill>
                <a:latin typeface="Times New Roman" pitchFamily="18" charset="0"/>
              </a:defRPr>
            </a:lvl1pPr>
            <a:lvl2pPr marL="996950" indent="-382588" defTabSz="1227138">
              <a:spcBef>
                <a:spcPct val="20000"/>
              </a:spcBef>
              <a:buChar char="–"/>
              <a:defRPr sz="3200">
                <a:solidFill>
                  <a:schemeClr val="tx1"/>
                </a:solidFill>
                <a:latin typeface="Times New Roman" pitchFamily="18" charset="0"/>
              </a:defRPr>
            </a:lvl2pPr>
            <a:lvl3pPr marL="1535113" indent="-307975" defTabSz="1227138">
              <a:spcBef>
                <a:spcPct val="20000"/>
              </a:spcBef>
              <a:buChar char="•"/>
              <a:defRPr sz="2700">
                <a:solidFill>
                  <a:schemeClr val="tx1"/>
                </a:solidFill>
                <a:latin typeface="Times New Roman" pitchFamily="18" charset="0"/>
              </a:defRPr>
            </a:lvl3pPr>
            <a:lvl4pPr marL="2149475" indent="-307975" defTabSz="1227138">
              <a:spcBef>
                <a:spcPct val="20000"/>
              </a:spcBef>
              <a:buChar char="–"/>
              <a:defRPr sz="2400">
                <a:solidFill>
                  <a:schemeClr val="tx1"/>
                </a:solidFill>
                <a:latin typeface="Times New Roman" pitchFamily="18" charset="0"/>
              </a:defRPr>
            </a:lvl4pPr>
            <a:lvl5pPr marL="2762250" indent="-306388" defTabSz="1227138">
              <a:spcBef>
                <a:spcPct val="20000"/>
              </a:spcBef>
              <a:buChar char="»"/>
              <a:defRPr sz="2400">
                <a:solidFill>
                  <a:schemeClr val="tx1"/>
                </a:solidFill>
                <a:latin typeface="Times New Roman" pitchFamily="18" charset="0"/>
              </a:defRPr>
            </a:lvl5pPr>
            <a:lvl6pPr marL="3219450" indent="-306388" defTabSz="1227138" fontAlgn="base">
              <a:spcBef>
                <a:spcPct val="20000"/>
              </a:spcBef>
              <a:spcAft>
                <a:spcPct val="0"/>
              </a:spcAft>
              <a:buChar char="»"/>
              <a:defRPr sz="2400">
                <a:solidFill>
                  <a:schemeClr val="tx1"/>
                </a:solidFill>
                <a:latin typeface="Times New Roman" pitchFamily="18" charset="0"/>
              </a:defRPr>
            </a:lvl6pPr>
            <a:lvl7pPr marL="3676650" indent="-306388" defTabSz="1227138" fontAlgn="base">
              <a:spcBef>
                <a:spcPct val="20000"/>
              </a:spcBef>
              <a:spcAft>
                <a:spcPct val="0"/>
              </a:spcAft>
              <a:buChar char="»"/>
              <a:defRPr sz="2400">
                <a:solidFill>
                  <a:schemeClr val="tx1"/>
                </a:solidFill>
                <a:latin typeface="Times New Roman" pitchFamily="18" charset="0"/>
              </a:defRPr>
            </a:lvl7pPr>
            <a:lvl8pPr marL="4133850" indent="-306388" defTabSz="1227138" fontAlgn="base">
              <a:spcBef>
                <a:spcPct val="20000"/>
              </a:spcBef>
              <a:spcAft>
                <a:spcPct val="0"/>
              </a:spcAft>
              <a:buChar char="»"/>
              <a:defRPr sz="2400">
                <a:solidFill>
                  <a:schemeClr val="tx1"/>
                </a:solidFill>
                <a:latin typeface="Times New Roman" pitchFamily="18" charset="0"/>
              </a:defRPr>
            </a:lvl8pPr>
            <a:lvl9pPr marL="4591050" indent="-306388" defTabSz="1227138" fontAlgn="base">
              <a:spcBef>
                <a:spcPct val="20000"/>
              </a:spcBef>
              <a:spcAft>
                <a:spcPct val="0"/>
              </a:spcAft>
              <a:buChar char="»"/>
              <a:defRPr sz="2400">
                <a:solidFill>
                  <a:schemeClr val="tx1"/>
                </a:solidFill>
                <a:latin typeface="Times New Roman" pitchFamily="18" charset="0"/>
              </a:defRPr>
            </a:lvl9pPr>
          </a:lstStyle>
          <a:p>
            <a:r>
              <a:rPr lang="en-US" altLang="en-US" sz="2100"/>
              <a:t>Patent &amp; Copyright Misappropriations</a:t>
            </a:r>
          </a:p>
          <a:p>
            <a:r>
              <a:rPr lang="en-US" altLang="en-US" sz="2100"/>
              <a:t>Direct Frauds: USPTO; EPO; JPO; U.S. Postal, Wire Fraud</a:t>
            </a:r>
            <a:r>
              <a:rPr lang="en-US" altLang="en-US" sz="2500"/>
              <a:t>; </a:t>
            </a:r>
            <a:r>
              <a:rPr lang="en-US" altLang="en-US" sz="2100"/>
              <a:t>Wachovia Securities Fraud; Iviewit Shareholder Fraud; Iviewit Investor Fraud (See Shareholder Table)</a:t>
            </a:r>
          </a:p>
          <a:p>
            <a:r>
              <a:rPr lang="en-US" altLang="en-US" sz="2100"/>
              <a:t>Contributory Antitrust Violations</a:t>
            </a:r>
          </a:p>
          <a:p>
            <a:r>
              <a:rPr lang="en-US" altLang="en-US" sz="2100"/>
              <a:t>Continues/Redirects RICO Violations</a:t>
            </a:r>
          </a:p>
          <a:p>
            <a:r>
              <a:rPr lang="en-US" altLang="en-US" sz="2500"/>
              <a:t>Breach of Fiduciary Responsibility Advisory Board Director</a:t>
            </a:r>
            <a:endParaRPr lang="en-US" altLang="en-US" sz="2100"/>
          </a:p>
          <a:p>
            <a:pPr>
              <a:buFontTx/>
              <a:buNone/>
            </a:pPr>
            <a:endParaRPr lang="en-US" altLang="en-US" sz="2100"/>
          </a:p>
          <a:p>
            <a:endParaRPr lang="en-US" altLang="en-US" sz="2100"/>
          </a:p>
          <a:p>
            <a:endParaRPr lang="en-US" altLang="en-US" sz="2100"/>
          </a:p>
          <a:p>
            <a:endParaRPr lang="en-US" altLang="en-US" sz="2100"/>
          </a:p>
        </p:txBody>
      </p:sp>
      <p:sp>
        <p:nvSpPr>
          <p:cNvPr id="124932" name="Rectangle 4"/>
          <p:cNvSpPr>
            <a:spLocks noChangeArrowheads="1"/>
          </p:cNvSpPr>
          <p:nvPr/>
        </p:nvSpPr>
        <p:spPr bwMode="auto">
          <a:xfrm>
            <a:off x="6172200" y="3429000"/>
            <a:ext cx="5257800" cy="339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lstStyle>
            <a:lvl1pPr marL="460375" indent="-460375" defTabSz="1227138">
              <a:spcBef>
                <a:spcPct val="20000"/>
              </a:spcBef>
              <a:buChar char="•"/>
              <a:defRPr sz="3800">
                <a:solidFill>
                  <a:schemeClr val="tx1"/>
                </a:solidFill>
                <a:latin typeface="Times New Roman" pitchFamily="18" charset="0"/>
              </a:defRPr>
            </a:lvl1pPr>
            <a:lvl2pPr marL="996950" indent="-382588" defTabSz="1227138">
              <a:spcBef>
                <a:spcPct val="20000"/>
              </a:spcBef>
              <a:buChar char="–"/>
              <a:defRPr sz="3200">
                <a:solidFill>
                  <a:schemeClr val="tx1"/>
                </a:solidFill>
                <a:latin typeface="Times New Roman" pitchFamily="18" charset="0"/>
              </a:defRPr>
            </a:lvl2pPr>
            <a:lvl3pPr marL="1535113" indent="-307975" defTabSz="1227138">
              <a:spcBef>
                <a:spcPct val="20000"/>
              </a:spcBef>
              <a:buChar char="•"/>
              <a:defRPr sz="2700">
                <a:solidFill>
                  <a:schemeClr val="tx1"/>
                </a:solidFill>
                <a:latin typeface="Times New Roman" pitchFamily="18" charset="0"/>
              </a:defRPr>
            </a:lvl3pPr>
            <a:lvl4pPr marL="2149475" indent="-307975" defTabSz="1227138">
              <a:spcBef>
                <a:spcPct val="20000"/>
              </a:spcBef>
              <a:buChar char="–"/>
              <a:defRPr sz="2400">
                <a:solidFill>
                  <a:schemeClr val="tx1"/>
                </a:solidFill>
                <a:latin typeface="Times New Roman" pitchFamily="18" charset="0"/>
              </a:defRPr>
            </a:lvl4pPr>
            <a:lvl5pPr marL="2762250" indent="-306388" defTabSz="1227138">
              <a:spcBef>
                <a:spcPct val="20000"/>
              </a:spcBef>
              <a:buChar char="»"/>
              <a:defRPr sz="2400">
                <a:solidFill>
                  <a:schemeClr val="tx1"/>
                </a:solidFill>
                <a:latin typeface="Times New Roman" pitchFamily="18" charset="0"/>
              </a:defRPr>
            </a:lvl5pPr>
            <a:lvl6pPr marL="3219450" indent="-306388" defTabSz="1227138" fontAlgn="base">
              <a:spcBef>
                <a:spcPct val="20000"/>
              </a:spcBef>
              <a:spcAft>
                <a:spcPct val="0"/>
              </a:spcAft>
              <a:buChar char="»"/>
              <a:defRPr sz="2400">
                <a:solidFill>
                  <a:schemeClr val="tx1"/>
                </a:solidFill>
                <a:latin typeface="Times New Roman" pitchFamily="18" charset="0"/>
              </a:defRPr>
            </a:lvl6pPr>
            <a:lvl7pPr marL="3676650" indent="-306388" defTabSz="1227138" fontAlgn="base">
              <a:spcBef>
                <a:spcPct val="20000"/>
              </a:spcBef>
              <a:spcAft>
                <a:spcPct val="0"/>
              </a:spcAft>
              <a:buChar char="»"/>
              <a:defRPr sz="2400">
                <a:solidFill>
                  <a:schemeClr val="tx1"/>
                </a:solidFill>
                <a:latin typeface="Times New Roman" pitchFamily="18" charset="0"/>
              </a:defRPr>
            </a:lvl7pPr>
            <a:lvl8pPr marL="4133850" indent="-306388" defTabSz="1227138" fontAlgn="base">
              <a:spcBef>
                <a:spcPct val="20000"/>
              </a:spcBef>
              <a:spcAft>
                <a:spcPct val="0"/>
              </a:spcAft>
              <a:buChar char="»"/>
              <a:defRPr sz="2400">
                <a:solidFill>
                  <a:schemeClr val="tx1"/>
                </a:solidFill>
                <a:latin typeface="Times New Roman" pitchFamily="18" charset="0"/>
              </a:defRPr>
            </a:lvl8pPr>
            <a:lvl9pPr marL="4591050" indent="-306388" defTabSz="1227138" fontAlgn="base">
              <a:spcBef>
                <a:spcPct val="20000"/>
              </a:spcBef>
              <a:spcAft>
                <a:spcPct val="0"/>
              </a:spcAft>
              <a:buChar char="»"/>
              <a:defRPr sz="2400">
                <a:solidFill>
                  <a:schemeClr val="tx1"/>
                </a:solidFill>
                <a:latin typeface="Times New Roman" pitchFamily="18" charset="0"/>
              </a:defRPr>
            </a:lvl9pPr>
          </a:lstStyle>
          <a:p>
            <a:r>
              <a:rPr lang="en-US" altLang="en-US" sz="2100"/>
              <a:t>FBI Written Statement/Interview</a:t>
            </a:r>
          </a:p>
          <a:p>
            <a:r>
              <a:rPr lang="en-US" altLang="en-US" sz="2100"/>
              <a:t>Boca Police Written Statement/Interview</a:t>
            </a:r>
          </a:p>
          <a:p>
            <a:r>
              <a:rPr lang="en-US" altLang="en-US" sz="2100"/>
              <a:t>Virginia Bar Complaint</a:t>
            </a:r>
          </a:p>
          <a:p>
            <a:r>
              <a:rPr lang="en-US" altLang="en-US" sz="2100"/>
              <a:t>Written Statement to Department of Justice, Antitrust Division</a:t>
            </a:r>
          </a:p>
          <a:p>
            <a:r>
              <a:rPr lang="en-US" altLang="en-US" sz="2100"/>
              <a:t>Written Statement to Office of Enrollment &amp; Discipline – USPTO</a:t>
            </a:r>
          </a:p>
          <a:p>
            <a:r>
              <a:rPr lang="en-US" altLang="en-US" sz="2100"/>
              <a:t>Written Statement to EPO and JPO</a:t>
            </a:r>
          </a:p>
        </p:txBody>
      </p:sp>
      <p:sp>
        <p:nvSpPr>
          <p:cNvPr id="124933" name="Text Box 5"/>
          <p:cNvSpPr txBox="1">
            <a:spLocks noChangeArrowheads="1"/>
          </p:cNvSpPr>
          <p:nvPr/>
        </p:nvSpPr>
        <p:spPr bwMode="auto">
          <a:xfrm>
            <a:off x="304800" y="2514600"/>
            <a:ext cx="5181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spAutoFit/>
          </a:bodyPr>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3200" b="1"/>
              <a:t>Alleged Activities </a:t>
            </a:r>
          </a:p>
        </p:txBody>
      </p:sp>
      <p:sp>
        <p:nvSpPr>
          <p:cNvPr id="124934" name="Text Box 6"/>
          <p:cNvSpPr txBox="1">
            <a:spLocks noChangeArrowheads="1"/>
          </p:cNvSpPr>
          <p:nvPr/>
        </p:nvSpPr>
        <p:spPr bwMode="auto">
          <a:xfrm>
            <a:off x="6134100" y="2513013"/>
            <a:ext cx="53721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spAutoFit/>
          </a:bodyPr>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3200" b="1"/>
              <a:t>Pending Actions by Iviewit </a:t>
            </a:r>
          </a:p>
        </p:txBody>
      </p:sp>
      <p:sp>
        <p:nvSpPr>
          <p:cNvPr id="124935" name="Line 7"/>
          <p:cNvSpPr>
            <a:spLocks noChangeShapeType="1"/>
          </p:cNvSpPr>
          <p:nvPr/>
        </p:nvSpPr>
        <p:spPr bwMode="auto">
          <a:xfrm>
            <a:off x="0" y="2286000"/>
            <a:ext cx="1188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6" name="Line 8"/>
          <p:cNvSpPr>
            <a:spLocks noChangeShapeType="1"/>
          </p:cNvSpPr>
          <p:nvPr/>
        </p:nvSpPr>
        <p:spPr bwMode="auto">
          <a:xfrm>
            <a:off x="5845175" y="2286000"/>
            <a:ext cx="0" cy="6934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7" name="Rectangle 9"/>
          <p:cNvSpPr>
            <a:spLocks noGrp="1" noChangeArrowheads="1"/>
          </p:cNvSpPr>
          <p:nvPr>
            <p:ph type="title"/>
          </p:nvPr>
        </p:nvSpPr>
        <p:spPr>
          <a:xfrm>
            <a:off x="0" y="152400"/>
            <a:ext cx="11506200" cy="609600"/>
          </a:xfrm>
        </p:spPr>
        <p:txBody>
          <a:bodyPr/>
          <a:lstStyle/>
          <a:p>
            <a:r>
              <a:rPr lang="en-US" altLang="en-US" sz="3200" b="1"/>
              <a:t>Foley and Lardner, LLP - William J. Dick</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fld id="{61CE1B65-DA5F-49D2-854A-A6E6274779F0}" type="datetime1">
              <a:rPr lang="en-US" altLang="en-US"/>
              <a:pPr/>
              <a:t>10/17/2015</a:t>
            </a:fld>
            <a:endParaRPr lang="en-US" altLang="en-US"/>
          </a:p>
        </p:txBody>
      </p:sp>
      <p:sp>
        <p:nvSpPr>
          <p:cNvPr id="11" name="Slide Number Placeholder 5"/>
          <p:cNvSpPr>
            <a:spLocks noGrp="1"/>
          </p:cNvSpPr>
          <p:nvPr>
            <p:ph type="sldNum" sz="quarter" idx="12"/>
          </p:nvPr>
        </p:nvSpPr>
        <p:spPr/>
        <p:txBody>
          <a:bodyPr/>
          <a:lstStyle/>
          <a:p>
            <a:fld id="{03EF792D-5EFC-4F56-9DFE-E20642F39023}" type="slidenum">
              <a:rPr lang="en-US" altLang="en-US"/>
              <a:pPr/>
              <a:t>32</a:t>
            </a:fld>
            <a:endParaRPr lang="en-US" altLang="en-US"/>
          </a:p>
        </p:txBody>
      </p:sp>
      <p:sp>
        <p:nvSpPr>
          <p:cNvPr id="128003" name="Rectangle 3"/>
          <p:cNvSpPr>
            <a:spLocks noChangeArrowheads="1"/>
          </p:cNvSpPr>
          <p:nvPr/>
        </p:nvSpPr>
        <p:spPr bwMode="auto">
          <a:xfrm>
            <a:off x="381000" y="3382963"/>
            <a:ext cx="5105400" cy="271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lstStyle>
            <a:lvl1pPr marL="460375" indent="-460375" defTabSz="1227138">
              <a:spcBef>
                <a:spcPct val="20000"/>
              </a:spcBef>
              <a:buChar char="•"/>
              <a:defRPr sz="3800">
                <a:solidFill>
                  <a:schemeClr val="tx1"/>
                </a:solidFill>
                <a:latin typeface="Times New Roman" pitchFamily="18" charset="0"/>
              </a:defRPr>
            </a:lvl1pPr>
            <a:lvl2pPr marL="996950" indent="-382588" defTabSz="1227138">
              <a:spcBef>
                <a:spcPct val="20000"/>
              </a:spcBef>
              <a:buChar char="–"/>
              <a:defRPr sz="3200">
                <a:solidFill>
                  <a:schemeClr val="tx1"/>
                </a:solidFill>
                <a:latin typeface="Times New Roman" pitchFamily="18" charset="0"/>
              </a:defRPr>
            </a:lvl2pPr>
            <a:lvl3pPr marL="1535113" indent="-307975" defTabSz="1227138">
              <a:spcBef>
                <a:spcPct val="20000"/>
              </a:spcBef>
              <a:buChar char="•"/>
              <a:defRPr sz="2700">
                <a:solidFill>
                  <a:schemeClr val="tx1"/>
                </a:solidFill>
                <a:latin typeface="Times New Roman" pitchFamily="18" charset="0"/>
              </a:defRPr>
            </a:lvl3pPr>
            <a:lvl4pPr marL="2149475" indent="-307975" defTabSz="1227138">
              <a:spcBef>
                <a:spcPct val="20000"/>
              </a:spcBef>
              <a:buChar char="–"/>
              <a:defRPr sz="2400">
                <a:solidFill>
                  <a:schemeClr val="tx1"/>
                </a:solidFill>
                <a:latin typeface="Times New Roman" pitchFamily="18" charset="0"/>
              </a:defRPr>
            </a:lvl4pPr>
            <a:lvl5pPr marL="2762250" indent="-306388" defTabSz="1227138">
              <a:spcBef>
                <a:spcPct val="20000"/>
              </a:spcBef>
              <a:buChar char="»"/>
              <a:defRPr sz="2400">
                <a:solidFill>
                  <a:schemeClr val="tx1"/>
                </a:solidFill>
                <a:latin typeface="Times New Roman" pitchFamily="18" charset="0"/>
              </a:defRPr>
            </a:lvl5pPr>
            <a:lvl6pPr marL="3219450" indent="-306388" defTabSz="1227138" fontAlgn="base">
              <a:spcBef>
                <a:spcPct val="20000"/>
              </a:spcBef>
              <a:spcAft>
                <a:spcPct val="0"/>
              </a:spcAft>
              <a:buChar char="»"/>
              <a:defRPr sz="2400">
                <a:solidFill>
                  <a:schemeClr val="tx1"/>
                </a:solidFill>
                <a:latin typeface="Times New Roman" pitchFamily="18" charset="0"/>
              </a:defRPr>
            </a:lvl6pPr>
            <a:lvl7pPr marL="3676650" indent="-306388" defTabSz="1227138" fontAlgn="base">
              <a:spcBef>
                <a:spcPct val="20000"/>
              </a:spcBef>
              <a:spcAft>
                <a:spcPct val="0"/>
              </a:spcAft>
              <a:buChar char="»"/>
              <a:defRPr sz="2400">
                <a:solidFill>
                  <a:schemeClr val="tx1"/>
                </a:solidFill>
                <a:latin typeface="Times New Roman" pitchFamily="18" charset="0"/>
              </a:defRPr>
            </a:lvl7pPr>
            <a:lvl8pPr marL="4133850" indent="-306388" defTabSz="1227138" fontAlgn="base">
              <a:spcBef>
                <a:spcPct val="20000"/>
              </a:spcBef>
              <a:spcAft>
                <a:spcPct val="0"/>
              </a:spcAft>
              <a:buChar char="»"/>
              <a:defRPr sz="2400">
                <a:solidFill>
                  <a:schemeClr val="tx1"/>
                </a:solidFill>
                <a:latin typeface="Times New Roman" pitchFamily="18" charset="0"/>
              </a:defRPr>
            </a:lvl8pPr>
            <a:lvl9pPr marL="4591050" indent="-306388" defTabSz="1227138" fontAlgn="base">
              <a:spcBef>
                <a:spcPct val="20000"/>
              </a:spcBef>
              <a:spcAft>
                <a:spcPct val="0"/>
              </a:spcAft>
              <a:buChar char="»"/>
              <a:defRPr sz="2400">
                <a:solidFill>
                  <a:schemeClr val="tx1"/>
                </a:solidFill>
                <a:latin typeface="Times New Roman" pitchFamily="18" charset="0"/>
              </a:defRPr>
            </a:lvl9pPr>
          </a:lstStyle>
          <a:p>
            <a:r>
              <a:rPr lang="en-US" altLang="en-US" sz="2100"/>
              <a:t>Patent Misappropriations</a:t>
            </a:r>
          </a:p>
          <a:p>
            <a:r>
              <a:rPr lang="en-US" altLang="en-US" sz="2100"/>
              <a:t>Direct Frauds: USPTO; EPO; JPO; U.S. Postal, Wire Fraud</a:t>
            </a:r>
          </a:p>
          <a:p>
            <a:r>
              <a:rPr lang="en-US" altLang="en-US" sz="2100"/>
              <a:t>Contributory Antitrust Violations</a:t>
            </a:r>
          </a:p>
          <a:p>
            <a:r>
              <a:rPr lang="en-US" altLang="en-US" sz="2100"/>
              <a:t>Continues/Redirects RICO Violations</a:t>
            </a:r>
          </a:p>
          <a:p>
            <a:endParaRPr lang="en-US" altLang="en-US" sz="2100"/>
          </a:p>
        </p:txBody>
      </p:sp>
      <p:sp>
        <p:nvSpPr>
          <p:cNvPr id="128004" name="Rectangle 4"/>
          <p:cNvSpPr>
            <a:spLocks noChangeArrowheads="1"/>
          </p:cNvSpPr>
          <p:nvPr/>
        </p:nvSpPr>
        <p:spPr bwMode="auto">
          <a:xfrm>
            <a:off x="6096000" y="3382963"/>
            <a:ext cx="5410200" cy="431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lstStyle>
            <a:lvl1pPr marL="460375" indent="-460375" defTabSz="1227138">
              <a:spcBef>
                <a:spcPct val="20000"/>
              </a:spcBef>
              <a:buChar char="•"/>
              <a:defRPr sz="3800">
                <a:solidFill>
                  <a:schemeClr val="tx1"/>
                </a:solidFill>
                <a:latin typeface="Times New Roman" pitchFamily="18" charset="0"/>
              </a:defRPr>
            </a:lvl1pPr>
            <a:lvl2pPr marL="996950" indent="-382588" defTabSz="1227138">
              <a:spcBef>
                <a:spcPct val="20000"/>
              </a:spcBef>
              <a:buChar char="–"/>
              <a:defRPr sz="3200">
                <a:solidFill>
                  <a:schemeClr val="tx1"/>
                </a:solidFill>
                <a:latin typeface="Times New Roman" pitchFamily="18" charset="0"/>
              </a:defRPr>
            </a:lvl2pPr>
            <a:lvl3pPr marL="1535113" indent="-307975" defTabSz="1227138">
              <a:spcBef>
                <a:spcPct val="20000"/>
              </a:spcBef>
              <a:buChar char="•"/>
              <a:defRPr sz="2700">
                <a:solidFill>
                  <a:schemeClr val="tx1"/>
                </a:solidFill>
                <a:latin typeface="Times New Roman" pitchFamily="18" charset="0"/>
              </a:defRPr>
            </a:lvl3pPr>
            <a:lvl4pPr marL="2149475" indent="-307975" defTabSz="1227138">
              <a:spcBef>
                <a:spcPct val="20000"/>
              </a:spcBef>
              <a:buChar char="–"/>
              <a:defRPr sz="2400">
                <a:solidFill>
                  <a:schemeClr val="tx1"/>
                </a:solidFill>
                <a:latin typeface="Times New Roman" pitchFamily="18" charset="0"/>
              </a:defRPr>
            </a:lvl4pPr>
            <a:lvl5pPr marL="2762250" indent="-306388" defTabSz="1227138">
              <a:spcBef>
                <a:spcPct val="20000"/>
              </a:spcBef>
              <a:buChar char="»"/>
              <a:defRPr sz="2400">
                <a:solidFill>
                  <a:schemeClr val="tx1"/>
                </a:solidFill>
                <a:latin typeface="Times New Roman" pitchFamily="18" charset="0"/>
              </a:defRPr>
            </a:lvl5pPr>
            <a:lvl6pPr marL="3219450" indent="-306388" defTabSz="1227138" fontAlgn="base">
              <a:spcBef>
                <a:spcPct val="20000"/>
              </a:spcBef>
              <a:spcAft>
                <a:spcPct val="0"/>
              </a:spcAft>
              <a:buChar char="»"/>
              <a:defRPr sz="2400">
                <a:solidFill>
                  <a:schemeClr val="tx1"/>
                </a:solidFill>
                <a:latin typeface="Times New Roman" pitchFamily="18" charset="0"/>
              </a:defRPr>
            </a:lvl6pPr>
            <a:lvl7pPr marL="3676650" indent="-306388" defTabSz="1227138" fontAlgn="base">
              <a:spcBef>
                <a:spcPct val="20000"/>
              </a:spcBef>
              <a:spcAft>
                <a:spcPct val="0"/>
              </a:spcAft>
              <a:buChar char="»"/>
              <a:defRPr sz="2400">
                <a:solidFill>
                  <a:schemeClr val="tx1"/>
                </a:solidFill>
                <a:latin typeface="Times New Roman" pitchFamily="18" charset="0"/>
              </a:defRPr>
            </a:lvl7pPr>
            <a:lvl8pPr marL="4133850" indent="-306388" defTabSz="1227138" fontAlgn="base">
              <a:spcBef>
                <a:spcPct val="20000"/>
              </a:spcBef>
              <a:spcAft>
                <a:spcPct val="0"/>
              </a:spcAft>
              <a:buChar char="»"/>
              <a:defRPr sz="2400">
                <a:solidFill>
                  <a:schemeClr val="tx1"/>
                </a:solidFill>
                <a:latin typeface="Times New Roman" pitchFamily="18" charset="0"/>
              </a:defRPr>
            </a:lvl8pPr>
            <a:lvl9pPr marL="4591050" indent="-306388" defTabSz="1227138" fontAlgn="base">
              <a:spcBef>
                <a:spcPct val="20000"/>
              </a:spcBef>
              <a:spcAft>
                <a:spcPct val="0"/>
              </a:spcAft>
              <a:buChar char="»"/>
              <a:defRPr sz="2400">
                <a:solidFill>
                  <a:schemeClr val="tx1"/>
                </a:solidFill>
                <a:latin typeface="Times New Roman" pitchFamily="18" charset="0"/>
              </a:defRPr>
            </a:lvl9pPr>
          </a:lstStyle>
          <a:p>
            <a:r>
              <a:rPr lang="en-US" altLang="en-US" sz="2100"/>
              <a:t>FBI Written Statement/Interview</a:t>
            </a:r>
          </a:p>
          <a:p>
            <a:r>
              <a:rPr lang="en-US" altLang="en-US" sz="2100"/>
              <a:t>Boca Police Written Statement/Interview</a:t>
            </a:r>
          </a:p>
          <a:p>
            <a:r>
              <a:rPr lang="en-US" altLang="en-US" sz="2100"/>
              <a:t>Wisconsin Bar Complaint – Soon to file</a:t>
            </a:r>
          </a:p>
          <a:p>
            <a:r>
              <a:rPr lang="en-US" altLang="en-US" sz="2100"/>
              <a:t>Written Statement to Department of Justice, Antitrust Division</a:t>
            </a:r>
          </a:p>
          <a:p>
            <a:r>
              <a:rPr lang="en-US" altLang="en-US" sz="2100"/>
              <a:t>Written Statement to Office of Enrollment &amp; Discipline – USPTO</a:t>
            </a:r>
          </a:p>
          <a:p>
            <a:r>
              <a:rPr lang="en-US" altLang="en-US" sz="2100"/>
              <a:t>Written Statement to EPO and JPO</a:t>
            </a:r>
          </a:p>
        </p:txBody>
      </p:sp>
      <p:sp>
        <p:nvSpPr>
          <p:cNvPr id="128005" name="Text Box 5"/>
          <p:cNvSpPr txBox="1">
            <a:spLocks noChangeArrowheads="1"/>
          </p:cNvSpPr>
          <p:nvPr/>
        </p:nvSpPr>
        <p:spPr bwMode="auto">
          <a:xfrm>
            <a:off x="304800" y="2513013"/>
            <a:ext cx="52578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spAutoFit/>
          </a:bodyPr>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3200" b="1"/>
              <a:t>Alleged Activities </a:t>
            </a:r>
          </a:p>
        </p:txBody>
      </p:sp>
      <p:sp>
        <p:nvSpPr>
          <p:cNvPr id="128006" name="Text Box 6"/>
          <p:cNvSpPr txBox="1">
            <a:spLocks noChangeArrowheads="1"/>
          </p:cNvSpPr>
          <p:nvPr/>
        </p:nvSpPr>
        <p:spPr bwMode="auto">
          <a:xfrm>
            <a:off x="6142038" y="2513013"/>
            <a:ext cx="5151437"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spAutoFit/>
          </a:bodyPr>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3200" b="1"/>
              <a:t>Pending Actions by Iviewit </a:t>
            </a:r>
          </a:p>
        </p:txBody>
      </p:sp>
      <p:sp>
        <p:nvSpPr>
          <p:cNvPr id="128007" name="Line 7"/>
          <p:cNvSpPr>
            <a:spLocks noChangeShapeType="1"/>
          </p:cNvSpPr>
          <p:nvPr/>
        </p:nvSpPr>
        <p:spPr bwMode="auto">
          <a:xfrm>
            <a:off x="0" y="2209800"/>
            <a:ext cx="1188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08" name="Line 8"/>
          <p:cNvSpPr>
            <a:spLocks noChangeShapeType="1"/>
          </p:cNvSpPr>
          <p:nvPr/>
        </p:nvSpPr>
        <p:spPr bwMode="auto">
          <a:xfrm>
            <a:off x="5845175" y="2209800"/>
            <a:ext cx="0" cy="6934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09" name="Rectangle 9"/>
          <p:cNvSpPr>
            <a:spLocks noGrp="1" noChangeArrowheads="1"/>
          </p:cNvSpPr>
          <p:nvPr>
            <p:ph type="title"/>
          </p:nvPr>
        </p:nvSpPr>
        <p:spPr>
          <a:xfrm>
            <a:off x="152400" y="76200"/>
            <a:ext cx="11506200" cy="746125"/>
          </a:xfrm>
        </p:spPr>
        <p:txBody>
          <a:bodyPr/>
          <a:lstStyle/>
          <a:p>
            <a:r>
              <a:rPr lang="en-US" altLang="en-US" sz="3200" b="1"/>
              <a:t>Foley and Lardner, LLP - Steven C. Becker</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fld id="{F9D1ECBF-83F8-444C-91E8-B2652F12F80F}" type="datetime1">
              <a:rPr lang="en-US" altLang="en-US"/>
              <a:pPr/>
              <a:t>10/17/2015</a:t>
            </a:fld>
            <a:endParaRPr lang="en-US" altLang="en-US"/>
          </a:p>
        </p:txBody>
      </p:sp>
      <p:sp>
        <p:nvSpPr>
          <p:cNvPr id="11" name="Slide Number Placeholder 5"/>
          <p:cNvSpPr>
            <a:spLocks noGrp="1"/>
          </p:cNvSpPr>
          <p:nvPr>
            <p:ph type="sldNum" sz="quarter" idx="12"/>
          </p:nvPr>
        </p:nvSpPr>
        <p:spPr/>
        <p:txBody>
          <a:bodyPr/>
          <a:lstStyle/>
          <a:p>
            <a:fld id="{25C97049-63A0-4A0E-91BE-B3609408119B}" type="slidenum">
              <a:rPr lang="en-US" altLang="en-US"/>
              <a:pPr/>
              <a:t>33</a:t>
            </a:fld>
            <a:endParaRPr lang="en-US" altLang="en-US"/>
          </a:p>
        </p:txBody>
      </p:sp>
      <p:sp>
        <p:nvSpPr>
          <p:cNvPr id="130051" name="Rectangle 3"/>
          <p:cNvSpPr>
            <a:spLocks noChangeArrowheads="1"/>
          </p:cNvSpPr>
          <p:nvPr/>
        </p:nvSpPr>
        <p:spPr bwMode="auto">
          <a:xfrm>
            <a:off x="228600" y="3505200"/>
            <a:ext cx="53340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lstStyle>
            <a:lvl1pPr marL="460375" indent="-460375" defTabSz="1227138">
              <a:spcBef>
                <a:spcPct val="20000"/>
              </a:spcBef>
              <a:buChar char="•"/>
              <a:defRPr sz="3800">
                <a:solidFill>
                  <a:schemeClr val="tx1"/>
                </a:solidFill>
                <a:latin typeface="Times New Roman" pitchFamily="18" charset="0"/>
              </a:defRPr>
            </a:lvl1pPr>
            <a:lvl2pPr marL="996950" indent="-382588" defTabSz="1227138">
              <a:spcBef>
                <a:spcPct val="20000"/>
              </a:spcBef>
              <a:buChar char="–"/>
              <a:defRPr sz="3200">
                <a:solidFill>
                  <a:schemeClr val="tx1"/>
                </a:solidFill>
                <a:latin typeface="Times New Roman" pitchFamily="18" charset="0"/>
              </a:defRPr>
            </a:lvl2pPr>
            <a:lvl3pPr marL="1535113" indent="-307975" defTabSz="1227138">
              <a:spcBef>
                <a:spcPct val="20000"/>
              </a:spcBef>
              <a:buChar char="•"/>
              <a:defRPr sz="2700">
                <a:solidFill>
                  <a:schemeClr val="tx1"/>
                </a:solidFill>
                <a:latin typeface="Times New Roman" pitchFamily="18" charset="0"/>
              </a:defRPr>
            </a:lvl3pPr>
            <a:lvl4pPr marL="2149475" indent="-307975" defTabSz="1227138">
              <a:spcBef>
                <a:spcPct val="20000"/>
              </a:spcBef>
              <a:buChar char="–"/>
              <a:defRPr sz="2400">
                <a:solidFill>
                  <a:schemeClr val="tx1"/>
                </a:solidFill>
                <a:latin typeface="Times New Roman" pitchFamily="18" charset="0"/>
              </a:defRPr>
            </a:lvl4pPr>
            <a:lvl5pPr marL="2762250" indent="-306388" defTabSz="1227138">
              <a:spcBef>
                <a:spcPct val="20000"/>
              </a:spcBef>
              <a:buChar char="»"/>
              <a:defRPr sz="2400">
                <a:solidFill>
                  <a:schemeClr val="tx1"/>
                </a:solidFill>
                <a:latin typeface="Times New Roman" pitchFamily="18" charset="0"/>
              </a:defRPr>
            </a:lvl5pPr>
            <a:lvl6pPr marL="3219450" indent="-306388" defTabSz="1227138" fontAlgn="base">
              <a:spcBef>
                <a:spcPct val="20000"/>
              </a:spcBef>
              <a:spcAft>
                <a:spcPct val="0"/>
              </a:spcAft>
              <a:buChar char="»"/>
              <a:defRPr sz="2400">
                <a:solidFill>
                  <a:schemeClr val="tx1"/>
                </a:solidFill>
                <a:latin typeface="Times New Roman" pitchFamily="18" charset="0"/>
              </a:defRPr>
            </a:lvl6pPr>
            <a:lvl7pPr marL="3676650" indent="-306388" defTabSz="1227138" fontAlgn="base">
              <a:spcBef>
                <a:spcPct val="20000"/>
              </a:spcBef>
              <a:spcAft>
                <a:spcPct val="0"/>
              </a:spcAft>
              <a:buChar char="»"/>
              <a:defRPr sz="2400">
                <a:solidFill>
                  <a:schemeClr val="tx1"/>
                </a:solidFill>
                <a:latin typeface="Times New Roman" pitchFamily="18" charset="0"/>
              </a:defRPr>
            </a:lvl7pPr>
            <a:lvl8pPr marL="4133850" indent="-306388" defTabSz="1227138" fontAlgn="base">
              <a:spcBef>
                <a:spcPct val="20000"/>
              </a:spcBef>
              <a:spcAft>
                <a:spcPct val="0"/>
              </a:spcAft>
              <a:buChar char="»"/>
              <a:defRPr sz="2400">
                <a:solidFill>
                  <a:schemeClr val="tx1"/>
                </a:solidFill>
                <a:latin typeface="Times New Roman" pitchFamily="18" charset="0"/>
              </a:defRPr>
            </a:lvl8pPr>
            <a:lvl9pPr marL="4591050" indent="-306388" defTabSz="1227138" fontAlgn="base">
              <a:spcBef>
                <a:spcPct val="20000"/>
              </a:spcBef>
              <a:spcAft>
                <a:spcPct val="0"/>
              </a:spcAft>
              <a:buChar char="»"/>
              <a:defRPr sz="2400">
                <a:solidFill>
                  <a:schemeClr val="tx1"/>
                </a:solidFill>
                <a:latin typeface="Times New Roman" pitchFamily="18" charset="0"/>
              </a:defRPr>
            </a:lvl9pPr>
          </a:lstStyle>
          <a:p>
            <a:r>
              <a:rPr lang="en-US" altLang="en-US" sz="2100"/>
              <a:t>Patent Misappropriations</a:t>
            </a:r>
          </a:p>
          <a:p>
            <a:r>
              <a:rPr lang="en-US" altLang="en-US" sz="2100"/>
              <a:t>Direct Frauds: USPTO; EPO; JPO; U.S. Postal, Wire Fraud</a:t>
            </a:r>
          </a:p>
          <a:p>
            <a:r>
              <a:rPr lang="en-US" altLang="en-US" sz="2100"/>
              <a:t>Contributory Antitrust Violations</a:t>
            </a:r>
          </a:p>
          <a:p>
            <a:r>
              <a:rPr lang="en-US" altLang="en-US" sz="2100"/>
              <a:t>Continues/Redirects RICO Violations</a:t>
            </a:r>
          </a:p>
          <a:p>
            <a:endParaRPr lang="en-US" altLang="en-US" sz="2100"/>
          </a:p>
        </p:txBody>
      </p:sp>
      <p:sp>
        <p:nvSpPr>
          <p:cNvPr id="130052" name="Rectangle 4"/>
          <p:cNvSpPr>
            <a:spLocks noChangeArrowheads="1"/>
          </p:cNvSpPr>
          <p:nvPr/>
        </p:nvSpPr>
        <p:spPr bwMode="auto">
          <a:xfrm>
            <a:off x="6042025" y="3535363"/>
            <a:ext cx="5464175" cy="385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lstStyle>
            <a:lvl1pPr marL="460375" indent="-460375" defTabSz="1227138">
              <a:spcBef>
                <a:spcPct val="20000"/>
              </a:spcBef>
              <a:buChar char="•"/>
              <a:defRPr sz="3800">
                <a:solidFill>
                  <a:schemeClr val="tx1"/>
                </a:solidFill>
                <a:latin typeface="Times New Roman" pitchFamily="18" charset="0"/>
              </a:defRPr>
            </a:lvl1pPr>
            <a:lvl2pPr marL="996950" indent="-382588" defTabSz="1227138">
              <a:spcBef>
                <a:spcPct val="20000"/>
              </a:spcBef>
              <a:buChar char="–"/>
              <a:defRPr sz="3200">
                <a:solidFill>
                  <a:schemeClr val="tx1"/>
                </a:solidFill>
                <a:latin typeface="Times New Roman" pitchFamily="18" charset="0"/>
              </a:defRPr>
            </a:lvl2pPr>
            <a:lvl3pPr marL="1535113" indent="-307975" defTabSz="1227138">
              <a:spcBef>
                <a:spcPct val="20000"/>
              </a:spcBef>
              <a:buChar char="•"/>
              <a:defRPr sz="2700">
                <a:solidFill>
                  <a:schemeClr val="tx1"/>
                </a:solidFill>
                <a:latin typeface="Times New Roman" pitchFamily="18" charset="0"/>
              </a:defRPr>
            </a:lvl3pPr>
            <a:lvl4pPr marL="2149475" indent="-307975" defTabSz="1227138">
              <a:spcBef>
                <a:spcPct val="20000"/>
              </a:spcBef>
              <a:buChar char="–"/>
              <a:defRPr sz="2400">
                <a:solidFill>
                  <a:schemeClr val="tx1"/>
                </a:solidFill>
                <a:latin typeface="Times New Roman" pitchFamily="18" charset="0"/>
              </a:defRPr>
            </a:lvl4pPr>
            <a:lvl5pPr marL="2762250" indent="-306388" defTabSz="1227138">
              <a:spcBef>
                <a:spcPct val="20000"/>
              </a:spcBef>
              <a:buChar char="»"/>
              <a:defRPr sz="2400">
                <a:solidFill>
                  <a:schemeClr val="tx1"/>
                </a:solidFill>
                <a:latin typeface="Times New Roman" pitchFamily="18" charset="0"/>
              </a:defRPr>
            </a:lvl5pPr>
            <a:lvl6pPr marL="3219450" indent="-306388" defTabSz="1227138" fontAlgn="base">
              <a:spcBef>
                <a:spcPct val="20000"/>
              </a:spcBef>
              <a:spcAft>
                <a:spcPct val="0"/>
              </a:spcAft>
              <a:buChar char="»"/>
              <a:defRPr sz="2400">
                <a:solidFill>
                  <a:schemeClr val="tx1"/>
                </a:solidFill>
                <a:latin typeface="Times New Roman" pitchFamily="18" charset="0"/>
              </a:defRPr>
            </a:lvl6pPr>
            <a:lvl7pPr marL="3676650" indent="-306388" defTabSz="1227138" fontAlgn="base">
              <a:spcBef>
                <a:spcPct val="20000"/>
              </a:spcBef>
              <a:spcAft>
                <a:spcPct val="0"/>
              </a:spcAft>
              <a:buChar char="»"/>
              <a:defRPr sz="2400">
                <a:solidFill>
                  <a:schemeClr val="tx1"/>
                </a:solidFill>
                <a:latin typeface="Times New Roman" pitchFamily="18" charset="0"/>
              </a:defRPr>
            </a:lvl7pPr>
            <a:lvl8pPr marL="4133850" indent="-306388" defTabSz="1227138" fontAlgn="base">
              <a:spcBef>
                <a:spcPct val="20000"/>
              </a:spcBef>
              <a:spcAft>
                <a:spcPct val="0"/>
              </a:spcAft>
              <a:buChar char="»"/>
              <a:defRPr sz="2400">
                <a:solidFill>
                  <a:schemeClr val="tx1"/>
                </a:solidFill>
                <a:latin typeface="Times New Roman" pitchFamily="18" charset="0"/>
              </a:defRPr>
            </a:lvl8pPr>
            <a:lvl9pPr marL="4591050" indent="-306388" defTabSz="1227138" fontAlgn="base">
              <a:spcBef>
                <a:spcPct val="20000"/>
              </a:spcBef>
              <a:spcAft>
                <a:spcPct val="0"/>
              </a:spcAft>
              <a:buChar char="»"/>
              <a:defRPr sz="2400">
                <a:solidFill>
                  <a:schemeClr val="tx1"/>
                </a:solidFill>
                <a:latin typeface="Times New Roman" pitchFamily="18" charset="0"/>
              </a:defRPr>
            </a:lvl9pPr>
          </a:lstStyle>
          <a:p>
            <a:r>
              <a:rPr lang="en-US" altLang="en-US" sz="2100"/>
              <a:t>FBI Written Statement/Interview</a:t>
            </a:r>
          </a:p>
          <a:p>
            <a:r>
              <a:rPr lang="en-US" altLang="en-US" sz="2100"/>
              <a:t>Boca Police Written Statement/Interview</a:t>
            </a:r>
          </a:p>
          <a:p>
            <a:r>
              <a:rPr lang="en-US" altLang="en-US" sz="2100"/>
              <a:t>Illinois Bar Complaint – Soon to file</a:t>
            </a:r>
          </a:p>
          <a:p>
            <a:r>
              <a:rPr lang="en-US" altLang="en-US" sz="2100"/>
              <a:t>Written Statement to Department of Justice, Antitrust Division</a:t>
            </a:r>
          </a:p>
          <a:p>
            <a:r>
              <a:rPr lang="en-US" altLang="en-US" sz="2100"/>
              <a:t>Written Statement to Office of Enrollment &amp; Discipline – USPTO</a:t>
            </a:r>
          </a:p>
          <a:p>
            <a:r>
              <a:rPr lang="en-US" altLang="en-US" sz="2100"/>
              <a:t>Written Statement to EPO and JPO</a:t>
            </a:r>
          </a:p>
        </p:txBody>
      </p:sp>
      <p:sp>
        <p:nvSpPr>
          <p:cNvPr id="130053" name="Text Box 5"/>
          <p:cNvSpPr txBox="1">
            <a:spLocks noChangeArrowheads="1"/>
          </p:cNvSpPr>
          <p:nvPr/>
        </p:nvSpPr>
        <p:spPr bwMode="auto">
          <a:xfrm>
            <a:off x="328613" y="2514600"/>
            <a:ext cx="531018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spAutoFit/>
          </a:bodyPr>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3200" b="1"/>
              <a:t>Alleged Activities </a:t>
            </a:r>
          </a:p>
        </p:txBody>
      </p:sp>
      <p:sp>
        <p:nvSpPr>
          <p:cNvPr id="130054" name="Text Box 6"/>
          <p:cNvSpPr txBox="1">
            <a:spLocks noChangeArrowheads="1"/>
          </p:cNvSpPr>
          <p:nvPr/>
        </p:nvSpPr>
        <p:spPr bwMode="auto">
          <a:xfrm>
            <a:off x="6019800" y="2514600"/>
            <a:ext cx="5867400"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spAutoFit/>
          </a:bodyPr>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3200" b="1"/>
              <a:t>Pending Actions by Iviewit </a:t>
            </a:r>
          </a:p>
        </p:txBody>
      </p:sp>
      <p:sp>
        <p:nvSpPr>
          <p:cNvPr id="130055" name="Line 7"/>
          <p:cNvSpPr>
            <a:spLocks noChangeShapeType="1"/>
          </p:cNvSpPr>
          <p:nvPr/>
        </p:nvSpPr>
        <p:spPr bwMode="auto">
          <a:xfrm>
            <a:off x="0" y="2149475"/>
            <a:ext cx="1188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56" name="Line 8"/>
          <p:cNvSpPr>
            <a:spLocks noChangeShapeType="1"/>
          </p:cNvSpPr>
          <p:nvPr/>
        </p:nvSpPr>
        <p:spPr bwMode="auto">
          <a:xfrm>
            <a:off x="5845175" y="2209800"/>
            <a:ext cx="0" cy="6934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57" name="Rectangle 9"/>
          <p:cNvSpPr>
            <a:spLocks noGrp="1" noChangeArrowheads="1"/>
          </p:cNvSpPr>
          <p:nvPr>
            <p:ph type="title"/>
          </p:nvPr>
        </p:nvSpPr>
        <p:spPr>
          <a:xfrm>
            <a:off x="152400" y="76200"/>
            <a:ext cx="11582400" cy="685800"/>
          </a:xfrm>
        </p:spPr>
        <p:txBody>
          <a:bodyPr/>
          <a:lstStyle/>
          <a:p>
            <a:r>
              <a:rPr lang="en-US" altLang="en-US" sz="3200" b="1"/>
              <a:t>Foley and Lardner, LLP - Douglas Boehm</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fld id="{5DE22273-1E7D-413D-8857-9FC3CF5C264F}" type="datetime1">
              <a:rPr lang="en-US" altLang="en-US"/>
              <a:pPr/>
              <a:t>10/17/2015</a:t>
            </a:fld>
            <a:endParaRPr lang="en-US" altLang="en-US"/>
          </a:p>
        </p:txBody>
      </p:sp>
      <p:sp>
        <p:nvSpPr>
          <p:cNvPr id="11" name="Slide Number Placeholder 5"/>
          <p:cNvSpPr>
            <a:spLocks noGrp="1"/>
          </p:cNvSpPr>
          <p:nvPr>
            <p:ph type="sldNum" sz="quarter" idx="12"/>
          </p:nvPr>
        </p:nvSpPr>
        <p:spPr/>
        <p:txBody>
          <a:bodyPr/>
          <a:lstStyle/>
          <a:p>
            <a:fld id="{1FBC1E5A-5678-440E-B5AA-9104E5B4117D}" type="slidenum">
              <a:rPr lang="en-US" altLang="en-US"/>
              <a:pPr/>
              <a:t>34</a:t>
            </a:fld>
            <a:endParaRPr lang="en-US" altLang="en-US"/>
          </a:p>
        </p:txBody>
      </p:sp>
      <p:sp>
        <p:nvSpPr>
          <p:cNvPr id="134146" name="Rectangle 2"/>
          <p:cNvSpPr>
            <a:spLocks noGrp="1" noChangeArrowheads="1"/>
          </p:cNvSpPr>
          <p:nvPr>
            <p:ph type="title"/>
          </p:nvPr>
        </p:nvSpPr>
        <p:spPr>
          <a:xfrm>
            <a:off x="533400" y="152400"/>
            <a:ext cx="10972800" cy="685800"/>
          </a:xfrm>
        </p:spPr>
        <p:txBody>
          <a:bodyPr/>
          <a:lstStyle/>
          <a:p>
            <a:r>
              <a:rPr lang="en-US" altLang="en-US" sz="3200" b="1"/>
              <a:t>Tiedemann Prolow, LLC and Affiliates</a:t>
            </a:r>
          </a:p>
        </p:txBody>
      </p:sp>
      <p:sp>
        <p:nvSpPr>
          <p:cNvPr id="134147" name="Rectangle 3"/>
          <p:cNvSpPr>
            <a:spLocks noChangeArrowheads="1"/>
          </p:cNvSpPr>
          <p:nvPr/>
        </p:nvSpPr>
        <p:spPr bwMode="auto">
          <a:xfrm>
            <a:off x="228600" y="3535363"/>
            <a:ext cx="5410200" cy="301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lstStyle>
            <a:lvl1pPr marL="460375" indent="-460375" defTabSz="1227138">
              <a:spcBef>
                <a:spcPct val="20000"/>
              </a:spcBef>
              <a:buChar char="•"/>
              <a:defRPr sz="3800">
                <a:solidFill>
                  <a:schemeClr val="tx1"/>
                </a:solidFill>
                <a:latin typeface="Times New Roman" pitchFamily="18" charset="0"/>
              </a:defRPr>
            </a:lvl1pPr>
            <a:lvl2pPr marL="996950" indent="-382588" defTabSz="1227138">
              <a:spcBef>
                <a:spcPct val="20000"/>
              </a:spcBef>
              <a:buChar char="–"/>
              <a:defRPr sz="3200">
                <a:solidFill>
                  <a:schemeClr val="tx1"/>
                </a:solidFill>
                <a:latin typeface="Times New Roman" pitchFamily="18" charset="0"/>
              </a:defRPr>
            </a:lvl2pPr>
            <a:lvl3pPr marL="1535113" indent="-307975" defTabSz="1227138">
              <a:spcBef>
                <a:spcPct val="20000"/>
              </a:spcBef>
              <a:buChar char="•"/>
              <a:defRPr sz="2700">
                <a:solidFill>
                  <a:schemeClr val="tx1"/>
                </a:solidFill>
                <a:latin typeface="Times New Roman" pitchFamily="18" charset="0"/>
              </a:defRPr>
            </a:lvl3pPr>
            <a:lvl4pPr marL="2149475" indent="-307975" defTabSz="1227138">
              <a:spcBef>
                <a:spcPct val="20000"/>
              </a:spcBef>
              <a:buChar char="–"/>
              <a:defRPr sz="2400">
                <a:solidFill>
                  <a:schemeClr val="tx1"/>
                </a:solidFill>
                <a:latin typeface="Times New Roman" pitchFamily="18" charset="0"/>
              </a:defRPr>
            </a:lvl4pPr>
            <a:lvl5pPr marL="2762250" indent="-306388" defTabSz="1227138">
              <a:spcBef>
                <a:spcPct val="20000"/>
              </a:spcBef>
              <a:buChar char="»"/>
              <a:defRPr sz="2400">
                <a:solidFill>
                  <a:schemeClr val="tx1"/>
                </a:solidFill>
                <a:latin typeface="Times New Roman" pitchFamily="18" charset="0"/>
              </a:defRPr>
            </a:lvl5pPr>
            <a:lvl6pPr marL="3219450" indent="-306388" defTabSz="1227138" fontAlgn="base">
              <a:spcBef>
                <a:spcPct val="20000"/>
              </a:spcBef>
              <a:spcAft>
                <a:spcPct val="0"/>
              </a:spcAft>
              <a:buChar char="»"/>
              <a:defRPr sz="2400">
                <a:solidFill>
                  <a:schemeClr val="tx1"/>
                </a:solidFill>
                <a:latin typeface="Times New Roman" pitchFamily="18" charset="0"/>
              </a:defRPr>
            </a:lvl6pPr>
            <a:lvl7pPr marL="3676650" indent="-306388" defTabSz="1227138" fontAlgn="base">
              <a:spcBef>
                <a:spcPct val="20000"/>
              </a:spcBef>
              <a:spcAft>
                <a:spcPct val="0"/>
              </a:spcAft>
              <a:buChar char="»"/>
              <a:defRPr sz="2400">
                <a:solidFill>
                  <a:schemeClr val="tx1"/>
                </a:solidFill>
                <a:latin typeface="Times New Roman" pitchFamily="18" charset="0"/>
              </a:defRPr>
            </a:lvl7pPr>
            <a:lvl8pPr marL="4133850" indent="-306388" defTabSz="1227138" fontAlgn="base">
              <a:spcBef>
                <a:spcPct val="20000"/>
              </a:spcBef>
              <a:spcAft>
                <a:spcPct val="0"/>
              </a:spcAft>
              <a:buChar char="»"/>
              <a:defRPr sz="2400">
                <a:solidFill>
                  <a:schemeClr val="tx1"/>
                </a:solidFill>
                <a:latin typeface="Times New Roman" pitchFamily="18" charset="0"/>
              </a:defRPr>
            </a:lvl8pPr>
            <a:lvl9pPr marL="4591050" indent="-306388" defTabSz="1227138" fontAlgn="base">
              <a:spcBef>
                <a:spcPct val="20000"/>
              </a:spcBef>
              <a:spcAft>
                <a:spcPct val="0"/>
              </a:spcAft>
              <a:buChar char="»"/>
              <a:defRPr sz="2400">
                <a:solidFill>
                  <a:schemeClr val="tx1"/>
                </a:solidFill>
                <a:latin typeface="Times New Roman" pitchFamily="18" charset="0"/>
              </a:defRPr>
            </a:lvl9pPr>
          </a:lstStyle>
          <a:p>
            <a:r>
              <a:rPr lang="en-US" altLang="en-US" sz="2100"/>
              <a:t>Patent Misappropriations</a:t>
            </a:r>
          </a:p>
          <a:p>
            <a:r>
              <a:rPr lang="en-US" altLang="en-US" sz="2100"/>
              <a:t>Continues/Redirects RICO Violations</a:t>
            </a:r>
          </a:p>
          <a:p>
            <a:r>
              <a:rPr lang="en-US" altLang="en-US" sz="2100"/>
              <a:t>Direct Frauds: U.S. Postal and Wire Fraud</a:t>
            </a:r>
          </a:p>
          <a:p>
            <a:r>
              <a:rPr lang="en-US" altLang="en-US" sz="2100"/>
              <a:t>Misappropriation and Conversion of Funds</a:t>
            </a:r>
          </a:p>
          <a:p>
            <a:r>
              <a:rPr lang="en-US" altLang="en-US" sz="2500"/>
              <a:t>Breach of Fiduciary Duties as Board Director Iviewit</a:t>
            </a:r>
            <a:endParaRPr lang="en-US" altLang="en-US" sz="2100"/>
          </a:p>
        </p:txBody>
      </p:sp>
      <p:sp>
        <p:nvSpPr>
          <p:cNvPr id="134148" name="Rectangle 4"/>
          <p:cNvSpPr>
            <a:spLocks noChangeArrowheads="1"/>
          </p:cNvSpPr>
          <p:nvPr/>
        </p:nvSpPr>
        <p:spPr bwMode="auto">
          <a:xfrm>
            <a:off x="6172200" y="3505200"/>
            <a:ext cx="5334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lstStyle>
            <a:lvl1pPr marL="460375" indent="-460375" defTabSz="1227138">
              <a:spcBef>
                <a:spcPct val="20000"/>
              </a:spcBef>
              <a:buChar char="•"/>
              <a:defRPr sz="3800">
                <a:solidFill>
                  <a:schemeClr val="tx1"/>
                </a:solidFill>
                <a:latin typeface="Times New Roman" pitchFamily="18" charset="0"/>
              </a:defRPr>
            </a:lvl1pPr>
            <a:lvl2pPr marL="996950" indent="-382588" defTabSz="1227138">
              <a:spcBef>
                <a:spcPct val="20000"/>
              </a:spcBef>
              <a:buChar char="–"/>
              <a:defRPr sz="3200">
                <a:solidFill>
                  <a:schemeClr val="tx1"/>
                </a:solidFill>
                <a:latin typeface="Times New Roman" pitchFamily="18" charset="0"/>
              </a:defRPr>
            </a:lvl2pPr>
            <a:lvl3pPr marL="1535113" indent="-307975" defTabSz="1227138">
              <a:spcBef>
                <a:spcPct val="20000"/>
              </a:spcBef>
              <a:buChar char="•"/>
              <a:defRPr sz="2700">
                <a:solidFill>
                  <a:schemeClr val="tx1"/>
                </a:solidFill>
                <a:latin typeface="Times New Roman" pitchFamily="18" charset="0"/>
              </a:defRPr>
            </a:lvl3pPr>
            <a:lvl4pPr marL="2149475" indent="-307975" defTabSz="1227138">
              <a:spcBef>
                <a:spcPct val="20000"/>
              </a:spcBef>
              <a:buChar char="–"/>
              <a:defRPr sz="2400">
                <a:solidFill>
                  <a:schemeClr val="tx1"/>
                </a:solidFill>
                <a:latin typeface="Times New Roman" pitchFamily="18" charset="0"/>
              </a:defRPr>
            </a:lvl4pPr>
            <a:lvl5pPr marL="2762250" indent="-306388" defTabSz="1227138">
              <a:spcBef>
                <a:spcPct val="20000"/>
              </a:spcBef>
              <a:buChar char="»"/>
              <a:defRPr sz="2400">
                <a:solidFill>
                  <a:schemeClr val="tx1"/>
                </a:solidFill>
                <a:latin typeface="Times New Roman" pitchFamily="18" charset="0"/>
              </a:defRPr>
            </a:lvl5pPr>
            <a:lvl6pPr marL="3219450" indent="-306388" defTabSz="1227138" fontAlgn="base">
              <a:spcBef>
                <a:spcPct val="20000"/>
              </a:spcBef>
              <a:spcAft>
                <a:spcPct val="0"/>
              </a:spcAft>
              <a:buChar char="»"/>
              <a:defRPr sz="2400">
                <a:solidFill>
                  <a:schemeClr val="tx1"/>
                </a:solidFill>
                <a:latin typeface="Times New Roman" pitchFamily="18" charset="0"/>
              </a:defRPr>
            </a:lvl6pPr>
            <a:lvl7pPr marL="3676650" indent="-306388" defTabSz="1227138" fontAlgn="base">
              <a:spcBef>
                <a:spcPct val="20000"/>
              </a:spcBef>
              <a:spcAft>
                <a:spcPct val="0"/>
              </a:spcAft>
              <a:buChar char="»"/>
              <a:defRPr sz="2400">
                <a:solidFill>
                  <a:schemeClr val="tx1"/>
                </a:solidFill>
                <a:latin typeface="Times New Roman" pitchFamily="18" charset="0"/>
              </a:defRPr>
            </a:lvl7pPr>
            <a:lvl8pPr marL="4133850" indent="-306388" defTabSz="1227138" fontAlgn="base">
              <a:spcBef>
                <a:spcPct val="20000"/>
              </a:spcBef>
              <a:spcAft>
                <a:spcPct val="0"/>
              </a:spcAft>
              <a:buChar char="»"/>
              <a:defRPr sz="2400">
                <a:solidFill>
                  <a:schemeClr val="tx1"/>
                </a:solidFill>
                <a:latin typeface="Times New Roman" pitchFamily="18" charset="0"/>
              </a:defRPr>
            </a:lvl8pPr>
            <a:lvl9pPr marL="4591050" indent="-306388" defTabSz="1227138" fontAlgn="base">
              <a:spcBef>
                <a:spcPct val="20000"/>
              </a:spcBef>
              <a:spcAft>
                <a:spcPct val="0"/>
              </a:spcAft>
              <a:buChar char="»"/>
              <a:defRPr sz="2400">
                <a:solidFill>
                  <a:schemeClr val="tx1"/>
                </a:solidFill>
                <a:latin typeface="Times New Roman" pitchFamily="18" charset="0"/>
              </a:defRPr>
            </a:lvl9pPr>
          </a:lstStyle>
          <a:p>
            <a:r>
              <a:rPr lang="en-US" altLang="en-US" sz="2100"/>
              <a:t>FBI Written Statement/Interview</a:t>
            </a:r>
          </a:p>
          <a:p>
            <a:r>
              <a:rPr lang="en-US" altLang="en-US" sz="2100"/>
              <a:t>Boca Police Written Statement/Interview</a:t>
            </a:r>
          </a:p>
          <a:p>
            <a:endParaRPr lang="en-US" altLang="en-US" sz="2100"/>
          </a:p>
        </p:txBody>
      </p:sp>
      <p:sp>
        <p:nvSpPr>
          <p:cNvPr id="134149" name="Text Box 5"/>
          <p:cNvSpPr txBox="1">
            <a:spLocks noChangeArrowheads="1"/>
          </p:cNvSpPr>
          <p:nvPr/>
        </p:nvSpPr>
        <p:spPr bwMode="auto">
          <a:xfrm>
            <a:off x="457200" y="2589213"/>
            <a:ext cx="51054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spAutoFit/>
          </a:bodyPr>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3200" b="1"/>
              <a:t>Alleged Activities </a:t>
            </a:r>
          </a:p>
        </p:txBody>
      </p:sp>
      <p:sp>
        <p:nvSpPr>
          <p:cNvPr id="134150" name="Text Box 6"/>
          <p:cNvSpPr txBox="1">
            <a:spLocks noChangeArrowheads="1"/>
          </p:cNvSpPr>
          <p:nvPr/>
        </p:nvSpPr>
        <p:spPr bwMode="auto">
          <a:xfrm>
            <a:off x="6096000" y="2589213"/>
            <a:ext cx="54864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spAutoFit/>
          </a:bodyPr>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3200" b="1"/>
              <a:t>Pending  Actions by Iviewit</a:t>
            </a:r>
          </a:p>
        </p:txBody>
      </p:sp>
      <p:sp>
        <p:nvSpPr>
          <p:cNvPr id="134151" name="Line 7"/>
          <p:cNvSpPr>
            <a:spLocks noChangeShapeType="1"/>
          </p:cNvSpPr>
          <p:nvPr/>
        </p:nvSpPr>
        <p:spPr bwMode="auto">
          <a:xfrm>
            <a:off x="0" y="2301875"/>
            <a:ext cx="1188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152" name="Line 8"/>
          <p:cNvSpPr>
            <a:spLocks noChangeShapeType="1"/>
          </p:cNvSpPr>
          <p:nvPr/>
        </p:nvSpPr>
        <p:spPr bwMode="auto">
          <a:xfrm>
            <a:off x="5845175" y="2362200"/>
            <a:ext cx="0" cy="6934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A13DB3C-FD1C-4080-BEAA-7A7AB8F9321C}" type="datetime1">
              <a:rPr lang="en-US" altLang="en-US"/>
              <a:pPr/>
              <a:t>10/17/2015</a:t>
            </a:fld>
            <a:endParaRPr lang="en-US" altLang="en-US"/>
          </a:p>
        </p:txBody>
      </p:sp>
      <p:sp>
        <p:nvSpPr>
          <p:cNvPr id="5" name="Slide Number Placeholder 4"/>
          <p:cNvSpPr>
            <a:spLocks noGrp="1"/>
          </p:cNvSpPr>
          <p:nvPr>
            <p:ph type="sldNum" sz="quarter" idx="12"/>
          </p:nvPr>
        </p:nvSpPr>
        <p:spPr/>
        <p:txBody>
          <a:bodyPr/>
          <a:lstStyle/>
          <a:p>
            <a:fld id="{F86EC9E7-3523-4EB1-A1E1-68F4EF3F2D36}" type="slidenum">
              <a:rPr lang="en-US" altLang="en-US"/>
              <a:pPr/>
              <a:t>35</a:t>
            </a:fld>
            <a:endParaRPr lang="en-US" altLang="en-US"/>
          </a:p>
        </p:txBody>
      </p:sp>
      <p:sp>
        <p:nvSpPr>
          <p:cNvPr id="158722" name="Rectangle 2"/>
          <p:cNvSpPr>
            <a:spLocks noGrp="1" noChangeArrowheads="1"/>
          </p:cNvSpPr>
          <p:nvPr>
            <p:ph type="title"/>
          </p:nvPr>
        </p:nvSpPr>
        <p:spPr>
          <a:xfrm>
            <a:off x="892175" y="152400"/>
            <a:ext cx="10102850" cy="746125"/>
          </a:xfrm>
        </p:spPr>
        <p:txBody>
          <a:bodyPr/>
          <a:lstStyle/>
          <a:p>
            <a:r>
              <a:rPr lang="en-US" altLang="en-US" sz="3200"/>
              <a:t>Blakely Sokoloff Taylor &amp; Zafman LLP</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D20034E-C29F-4A7D-AFF2-FD3E196910C8}" type="datetime1">
              <a:rPr lang="en-US" altLang="en-US"/>
              <a:pPr/>
              <a:t>10/17/2015</a:t>
            </a:fld>
            <a:endParaRPr lang="en-US" altLang="en-US"/>
          </a:p>
        </p:txBody>
      </p:sp>
      <p:sp>
        <p:nvSpPr>
          <p:cNvPr id="5" name="Slide Number Placeholder 4"/>
          <p:cNvSpPr>
            <a:spLocks noGrp="1"/>
          </p:cNvSpPr>
          <p:nvPr>
            <p:ph type="sldNum" sz="quarter" idx="12"/>
          </p:nvPr>
        </p:nvSpPr>
        <p:spPr/>
        <p:txBody>
          <a:bodyPr/>
          <a:lstStyle/>
          <a:p>
            <a:fld id="{A4EEE98E-B96B-46E8-8AA4-36DB27A2C286}" type="slidenum">
              <a:rPr lang="en-US" altLang="en-US"/>
              <a:pPr/>
              <a:t>36</a:t>
            </a:fld>
            <a:endParaRPr lang="en-US" altLang="en-US"/>
          </a:p>
        </p:txBody>
      </p:sp>
      <p:sp>
        <p:nvSpPr>
          <p:cNvPr id="159746" name="Rectangle 2"/>
          <p:cNvSpPr>
            <a:spLocks noGrp="1" noChangeArrowheads="1"/>
          </p:cNvSpPr>
          <p:nvPr>
            <p:ph type="title"/>
          </p:nvPr>
        </p:nvSpPr>
        <p:spPr>
          <a:xfrm>
            <a:off x="914400" y="228600"/>
            <a:ext cx="10102850" cy="762000"/>
          </a:xfrm>
        </p:spPr>
        <p:txBody>
          <a:bodyPr/>
          <a:lstStyle/>
          <a:p>
            <a:r>
              <a:rPr lang="en-US" altLang="en-US" sz="3200"/>
              <a:t>Schiffrin &amp; Barroway</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fld id="{16C88AED-D5CF-47E0-876A-B71B489A2BA6}" type="datetime1">
              <a:rPr lang="en-US" altLang="en-US"/>
              <a:pPr/>
              <a:t>10/17/2015</a:t>
            </a:fld>
            <a:endParaRPr lang="en-US" altLang="en-US"/>
          </a:p>
        </p:txBody>
      </p:sp>
      <p:sp>
        <p:nvSpPr>
          <p:cNvPr id="11" name="Slide Number Placeholder 5"/>
          <p:cNvSpPr>
            <a:spLocks noGrp="1"/>
          </p:cNvSpPr>
          <p:nvPr>
            <p:ph type="sldNum" sz="quarter" idx="12"/>
          </p:nvPr>
        </p:nvSpPr>
        <p:spPr/>
        <p:txBody>
          <a:bodyPr/>
          <a:lstStyle/>
          <a:p>
            <a:fld id="{AA0A1088-B066-47C8-BD74-C543C660E91A}" type="slidenum">
              <a:rPr lang="en-US" altLang="en-US"/>
              <a:pPr/>
              <a:t>37</a:t>
            </a:fld>
            <a:endParaRPr lang="en-US" altLang="en-US"/>
          </a:p>
        </p:txBody>
      </p:sp>
      <p:sp>
        <p:nvSpPr>
          <p:cNvPr id="79874" name="Rectangle 2"/>
          <p:cNvSpPr>
            <a:spLocks noGrp="1" noChangeArrowheads="1"/>
          </p:cNvSpPr>
          <p:nvPr>
            <p:ph type="title"/>
          </p:nvPr>
        </p:nvSpPr>
        <p:spPr>
          <a:xfrm>
            <a:off x="152400" y="76200"/>
            <a:ext cx="11506200" cy="838200"/>
          </a:xfrm>
        </p:spPr>
        <p:txBody>
          <a:bodyPr/>
          <a:lstStyle/>
          <a:p>
            <a:r>
              <a:rPr lang="en-US" altLang="en-US" sz="3200" b="1"/>
              <a:t>Iviewit - Brian G. Utley, Former President &amp; COO</a:t>
            </a:r>
          </a:p>
        </p:txBody>
      </p:sp>
      <p:sp>
        <p:nvSpPr>
          <p:cNvPr id="79877" name="Rectangle 5"/>
          <p:cNvSpPr>
            <a:spLocks noGrp="1" noChangeArrowheads="1"/>
          </p:cNvSpPr>
          <p:nvPr>
            <p:ph type="body" sz="half" idx="1"/>
          </p:nvPr>
        </p:nvSpPr>
        <p:spPr>
          <a:xfrm>
            <a:off x="381000" y="3352800"/>
            <a:ext cx="5257800" cy="5761038"/>
          </a:xfrm>
          <a:noFill/>
          <a:ln/>
        </p:spPr>
        <p:txBody>
          <a:bodyPr/>
          <a:lstStyle/>
          <a:p>
            <a:pPr>
              <a:lnSpc>
                <a:spcPct val="90000"/>
              </a:lnSpc>
            </a:pPr>
            <a:r>
              <a:rPr lang="en-US" altLang="en-US" sz="1900"/>
              <a:t>Patent Theft</a:t>
            </a:r>
          </a:p>
          <a:p>
            <a:pPr lvl="1">
              <a:lnSpc>
                <a:spcPct val="90000"/>
              </a:lnSpc>
            </a:pPr>
            <a:r>
              <a:rPr lang="en-US" altLang="en-US" sz="1600"/>
              <a:t>Patents in sole name – no assignment</a:t>
            </a:r>
          </a:p>
          <a:p>
            <a:pPr>
              <a:lnSpc>
                <a:spcPct val="90000"/>
              </a:lnSpc>
            </a:pPr>
            <a:r>
              <a:rPr lang="en-US" altLang="en-US" sz="1900"/>
              <a:t>Fraud United States Patent &amp; Trademark Office – European Patent Office &amp; Japan Patent Office</a:t>
            </a:r>
          </a:p>
          <a:p>
            <a:pPr>
              <a:lnSpc>
                <a:spcPct val="90000"/>
              </a:lnSpc>
            </a:pPr>
            <a:r>
              <a:rPr lang="en-US" altLang="en-US" sz="1900"/>
              <a:t>Anti-Trust</a:t>
            </a:r>
          </a:p>
          <a:p>
            <a:pPr>
              <a:lnSpc>
                <a:spcPct val="90000"/>
              </a:lnSpc>
            </a:pPr>
            <a:r>
              <a:rPr lang="en-US" altLang="en-US" sz="1900"/>
              <a:t>RICO – Conspiracy</a:t>
            </a:r>
          </a:p>
          <a:p>
            <a:pPr>
              <a:lnSpc>
                <a:spcPct val="90000"/>
              </a:lnSpc>
            </a:pPr>
            <a:r>
              <a:rPr lang="en-US" altLang="en-US" sz="1900"/>
              <a:t>Torturous Interference with Business Contracts</a:t>
            </a:r>
          </a:p>
          <a:p>
            <a:pPr>
              <a:lnSpc>
                <a:spcPct val="90000"/>
              </a:lnSpc>
            </a:pPr>
            <a:r>
              <a:rPr lang="en-US" altLang="en-US" sz="1900"/>
              <a:t>Conflicts of Interest</a:t>
            </a:r>
          </a:p>
          <a:p>
            <a:pPr>
              <a:lnSpc>
                <a:spcPct val="90000"/>
              </a:lnSpc>
            </a:pPr>
            <a:r>
              <a:rPr lang="en-US" altLang="en-US" sz="1900"/>
              <a:t>Investor Fraud</a:t>
            </a:r>
          </a:p>
          <a:p>
            <a:pPr>
              <a:lnSpc>
                <a:spcPct val="90000"/>
              </a:lnSpc>
            </a:pPr>
            <a:r>
              <a:rPr lang="en-US" altLang="en-US" sz="1900"/>
              <a:t>Perjured Deposition</a:t>
            </a:r>
          </a:p>
          <a:p>
            <a:pPr>
              <a:lnSpc>
                <a:spcPct val="90000"/>
              </a:lnSpc>
            </a:pPr>
            <a:r>
              <a:rPr lang="en-US" altLang="en-US" sz="1900"/>
              <a:t>False &amp; Misleading Information to Civil Court</a:t>
            </a:r>
          </a:p>
          <a:p>
            <a:pPr>
              <a:lnSpc>
                <a:spcPct val="90000"/>
              </a:lnSpc>
            </a:pPr>
            <a:r>
              <a:rPr lang="en-US" altLang="en-US" sz="1900"/>
              <a:t>Theft of Proprietary Equipment</a:t>
            </a:r>
          </a:p>
          <a:p>
            <a:pPr>
              <a:lnSpc>
                <a:spcPct val="90000"/>
              </a:lnSpc>
            </a:pPr>
            <a:r>
              <a:rPr lang="en-US" altLang="en-US" sz="1900"/>
              <a:t>Theft of @$655,000</a:t>
            </a:r>
          </a:p>
          <a:p>
            <a:pPr>
              <a:lnSpc>
                <a:spcPct val="90000"/>
              </a:lnSpc>
            </a:pPr>
            <a:r>
              <a:rPr lang="en-US" altLang="en-US" sz="1900"/>
              <a:t>Mail &amp; Wire Fraud</a:t>
            </a:r>
          </a:p>
          <a:p>
            <a:pPr>
              <a:lnSpc>
                <a:spcPct val="90000"/>
              </a:lnSpc>
            </a:pPr>
            <a:r>
              <a:rPr lang="en-US" altLang="en-US" sz="1900"/>
              <a:t>Falsified Resume</a:t>
            </a:r>
          </a:p>
          <a:p>
            <a:pPr>
              <a:lnSpc>
                <a:spcPct val="90000"/>
              </a:lnSpc>
            </a:pPr>
            <a:r>
              <a:rPr lang="en-US" altLang="en-US" sz="1900"/>
              <a:t>Sexual Misconduct – Minor</a:t>
            </a:r>
          </a:p>
        </p:txBody>
      </p:sp>
      <p:sp>
        <p:nvSpPr>
          <p:cNvPr id="79878" name="Rectangle 6"/>
          <p:cNvSpPr>
            <a:spLocks noChangeArrowheads="1"/>
          </p:cNvSpPr>
          <p:nvPr/>
        </p:nvSpPr>
        <p:spPr bwMode="auto">
          <a:xfrm>
            <a:off x="6096000" y="3382963"/>
            <a:ext cx="5410200"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lstStyle>
            <a:lvl1pPr marL="460375" indent="-460375" defTabSz="1227138">
              <a:spcBef>
                <a:spcPct val="20000"/>
              </a:spcBef>
              <a:buChar char="•"/>
              <a:defRPr sz="3800">
                <a:solidFill>
                  <a:schemeClr val="tx1"/>
                </a:solidFill>
                <a:latin typeface="Times New Roman" pitchFamily="18" charset="0"/>
              </a:defRPr>
            </a:lvl1pPr>
            <a:lvl2pPr marL="996950" indent="-382588" defTabSz="1227138">
              <a:spcBef>
                <a:spcPct val="20000"/>
              </a:spcBef>
              <a:buChar char="–"/>
              <a:defRPr sz="3200">
                <a:solidFill>
                  <a:schemeClr val="tx1"/>
                </a:solidFill>
                <a:latin typeface="Times New Roman" pitchFamily="18" charset="0"/>
              </a:defRPr>
            </a:lvl2pPr>
            <a:lvl3pPr marL="1535113" indent="-307975" defTabSz="1227138">
              <a:spcBef>
                <a:spcPct val="20000"/>
              </a:spcBef>
              <a:buChar char="•"/>
              <a:defRPr sz="2700">
                <a:solidFill>
                  <a:schemeClr val="tx1"/>
                </a:solidFill>
                <a:latin typeface="Times New Roman" pitchFamily="18" charset="0"/>
              </a:defRPr>
            </a:lvl3pPr>
            <a:lvl4pPr marL="2149475" indent="-307975" defTabSz="1227138">
              <a:spcBef>
                <a:spcPct val="20000"/>
              </a:spcBef>
              <a:buChar char="–"/>
              <a:defRPr sz="2400">
                <a:solidFill>
                  <a:schemeClr val="tx1"/>
                </a:solidFill>
                <a:latin typeface="Times New Roman" pitchFamily="18" charset="0"/>
              </a:defRPr>
            </a:lvl4pPr>
            <a:lvl5pPr marL="2762250" indent="-306388" defTabSz="1227138">
              <a:spcBef>
                <a:spcPct val="20000"/>
              </a:spcBef>
              <a:buChar char="»"/>
              <a:defRPr sz="2400">
                <a:solidFill>
                  <a:schemeClr val="tx1"/>
                </a:solidFill>
                <a:latin typeface="Times New Roman" pitchFamily="18" charset="0"/>
              </a:defRPr>
            </a:lvl5pPr>
            <a:lvl6pPr marL="3219450" indent="-306388" defTabSz="1227138" fontAlgn="base">
              <a:spcBef>
                <a:spcPct val="20000"/>
              </a:spcBef>
              <a:spcAft>
                <a:spcPct val="0"/>
              </a:spcAft>
              <a:buChar char="»"/>
              <a:defRPr sz="2400">
                <a:solidFill>
                  <a:schemeClr val="tx1"/>
                </a:solidFill>
                <a:latin typeface="Times New Roman" pitchFamily="18" charset="0"/>
              </a:defRPr>
            </a:lvl6pPr>
            <a:lvl7pPr marL="3676650" indent="-306388" defTabSz="1227138" fontAlgn="base">
              <a:spcBef>
                <a:spcPct val="20000"/>
              </a:spcBef>
              <a:spcAft>
                <a:spcPct val="0"/>
              </a:spcAft>
              <a:buChar char="»"/>
              <a:defRPr sz="2400">
                <a:solidFill>
                  <a:schemeClr val="tx1"/>
                </a:solidFill>
                <a:latin typeface="Times New Roman" pitchFamily="18" charset="0"/>
              </a:defRPr>
            </a:lvl7pPr>
            <a:lvl8pPr marL="4133850" indent="-306388" defTabSz="1227138" fontAlgn="base">
              <a:spcBef>
                <a:spcPct val="20000"/>
              </a:spcBef>
              <a:spcAft>
                <a:spcPct val="0"/>
              </a:spcAft>
              <a:buChar char="»"/>
              <a:defRPr sz="2400">
                <a:solidFill>
                  <a:schemeClr val="tx1"/>
                </a:solidFill>
                <a:latin typeface="Times New Roman" pitchFamily="18" charset="0"/>
              </a:defRPr>
            </a:lvl8pPr>
            <a:lvl9pPr marL="4591050" indent="-306388" defTabSz="1227138" fontAlgn="base">
              <a:spcBef>
                <a:spcPct val="20000"/>
              </a:spcBef>
              <a:spcAft>
                <a:spcPct val="0"/>
              </a:spcAft>
              <a:buChar char="»"/>
              <a:defRPr sz="2400">
                <a:solidFill>
                  <a:schemeClr val="tx1"/>
                </a:solidFill>
                <a:latin typeface="Times New Roman" pitchFamily="18" charset="0"/>
              </a:defRPr>
            </a:lvl9pPr>
          </a:lstStyle>
          <a:p>
            <a:r>
              <a:rPr lang="en-US" altLang="en-US" sz="2100"/>
              <a:t>FBI Investigation</a:t>
            </a:r>
          </a:p>
          <a:p>
            <a:r>
              <a:rPr lang="en-US" altLang="en-US" sz="2100"/>
              <a:t>Boca Police Investigation</a:t>
            </a:r>
          </a:p>
          <a:p>
            <a:r>
              <a:rPr lang="en-US" altLang="en-US" sz="2100"/>
              <a:t>Anti-Trust Filing</a:t>
            </a:r>
          </a:p>
          <a:p>
            <a:r>
              <a:rPr lang="en-US" altLang="en-US" sz="2100"/>
              <a:t>NY State Attorney General</a:t>
            </a:r>
          </a:p>
          <a:p>
            <a:r>
              <a:rPr lang="en-US" altLang="en-US" sz="2100"/>
              <a:t>Office of Enrollment &amp; Discipline – US Patent &amp; Trademark Office</a:t>
            </a:r>
          </a:p>
          <a:p>
            <a:r>
              <a:rPr lang="en-US" altLang="en-US" sz="2100"/>
              <a:t>Office of Enrollment &amp; Discipline – Europe &amp; Japan</a:t>
            </a:r>
          </a:p>
          <a:p>
            <a:endParaRPr lang="en-US" altLang="en-US" sz="2100"/>
          </a:p>
        </p:txBody>
      </p:sp>
      <p:sp>
        <p:nvSpPr>
          <p:cNvPr id="79879" name="Text Box 7"/>
          <p:cNvSpPr txBox="1">
            <a:spLocks noChangeArrowheads="1"/>
          </p:cNvSpPr>
          <p:nvPr/>
        </p:nvSpPr>
        <p:spPr bwMode="auto">
          <a:xfrm>
            <a:off x="228600" y="2589213"/>
            <a:ext cx="54864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spAutoFit/>
          </a:bodyPr>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3200" b="1"/>
              <a:t>Alleged Crimes </a:t>
            </a:r>
          </a:p>
        </p:txBody>
      </p:sp>
      <p:sp>
        <p:nvSpPr>
          <p:cNvPr id="79880" name="Text Box 8"/>
          <p:cNvSpPr txBox="1">
            <a:spLocks noChangeArrowheads="1"/>
          </p:cNvSpPr>
          <p:nvPr/>
        </p:nvSpPr>
        <p:spPr bwMode="auto">
          <a:xfrm>
            <a:off x="6096000" y="2665413"/>
            <a:ext cx="54102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spAutoFit/>
          </a:bodyPr>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3200" b="1"/>
              <a:t>Current Actions </a:t>
            </a:r>
          </a:p>
        </p:txBody>
      </p:sp>
      <p:sp>
        <p:nvSpPr>
          <p:cNvPr id="79881" name="Line 9"/>
          <p:cNvSpPr>
            <a:spLocks noChangeShapeType="1"/>
          </p:cNvSpPr>
          <p:nvPr/>
        </p:nvSpPr>
        <p:spPr bwMode="auto">
          <a:xfrm>
            <a:off x="0" y="2438400"/>
            <a:ext cx="1188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2" name="Line 10"/>
          <p:cNvSpPr>
            <a:spLocks noChangeShapeType="1"/>
          </p:cNvSpPr>
          <p:nvPr/>
        </p:nvSpPr>
        <p:spPr bwMode="auto">
          <a:xfrm>
            <a:off x="5845175" y="2514600"/>
            <a:ext cx="0" cy="6934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fld id="{6B061103-3A35-4F09-9FE5-E226B721D1D3}" type="datetime1">
              <a:rPr lang="en-US" altLang="en-US"/>
              <a:pPr/>
              <a:t>10/17/2015</a:t>
            </a:fld>
            <a:endParaRPr lang="en-US" altLang="en-US"/>
          </a:p>
        </p:txBody>
      </p:sp>
      <p:sp>
        <p:nvSpPr>
          <p:cNvPr id="11" name="Slide Number Placeholder 5"/>
          <p:cNvSpPr>
            <a:spLocks noGrp="1"/>
          </p:cNvSpPr>
          <p:nvPr>
            <p:ph type="sldNum" sz="quarter" idx="12"/>
          </p:nvPr>
        </p:nvSpPr>
        <p:spPr/>
        <p:txBody>
          <a:bodyPr/>
          <a:lstStyle/>
          <a:p>
            <a:fld id="{21DA5635-39D7-4C9B-984C-1176094F8577}" type="slidenum">
              <a:rPr lang="en-US" altLang="en-US"/>
              <a:pPr/>
              <a:t>38</a:t>
            </a:fld>
            <a:endParaRPr lang="en-US" altLang="en-US"/>
          </a:p>
        </p:txBody>
      </p:sp>
      <p:sp>
        <p:nvSpPr>
          <p:cNvPr id="112642" name="Rectangle 2"/>
          <p:cNvSpPr>
            <a:spLocks noGrp="1" noChangeArrowheads="1"/>
          </p:cNvSpPr>
          <p:nvPr>
            <p:ph type="title"/>
          </p:nvPr>
        </p:nvSpPr>
        <p:spPr>
          <a:xfrm>
            <a:off x="381000" y="228600"/>
            <a:ext cx="11125200" cy="685800"/>
          </a:xfrm>
        </p:spPr>
        <p:txBody>
          <a:bodyPr/>
          <a:lstStyle/>
          <a:p>
            <a:r>
              <a:rPr lang="en-US" altLang="en-US" sz="3200" b="1"/>
              <a:t>Brian G. Utley - Iviewit Former President &amp; COO</a:t>
            </a:r>
          </a:p>
        </p:txBody>
      </p:sp>
      <p:sp>
        <p:nvSpPr>
          <p:cNvPr id="112643" name="Rectangle 3"/>
          <p:cNvSpPr>
            <a:spLocks noGrp="1" noChangeArrowheads="1"/>
          </p:cNvSpPr>
          <p:nvPr>
            <p:ph type="body" sz="half" idx="1"/>
          </p:nvPr>
        </p:nvSpPr>
        <p:spPr>
          <a:xfrm>
            <a:off x="381000" y="2819400"/>
            <a:ext cx="5257800" cy="6400800"/>
          </a:xfrm>
          <a:noFill/>
          <a:ln/>
        </p:spPr>
        <p:txBody>
          <a:bodyPr/>
          <a:lstStyle/>
          <a:p>
            <a:pPr marL="342900" indent="-342900" defTabSz="914400"/>
            <a:r>
              <a:rPr lang="en-US" altLang="en-US" sz="2100"/>
              <a:t>Patent Misappropriations</a:t>
            </a:r>
          </a:p>
          <a:p>
            <a:pPr marL="742950" lvl="1" indent="-285750" defTabSz="914400"/>
            <a:r>
              <a:rPr lang="en-US" altLang="en-US" sz="1800"/>
              <a:t>Patents as inventor; no assignment to Company</a:t>
            </a:r>
          </a:p>
          <a:p>
            <a:pPr marL="342900" indent="-342900" defTabSz="914400"/>
            <a:r>
              <a:rPr lang="en-US" altLang="en-US" sz="2100"/>
              <a:t>Direct Frauds: USPTO; EPO; JPO; U.S. Postal, Wire Fraud; </a:t>
            </a:r>
            <a:r>
              <a:rPr lang="en-US" altLang="en-US" sz="1900"/>
              <a:t>Wachovia Securities Fraud; Iviewit Shareholder Fraud; Iviewit Investor Fraud (See Shareholder Table)</a:t>
            </a:r>
            <a:endParaRPr lang="en-US" altLang="en-US" sz="2100"/>
          </a:p>
          <a:p>
            <a:pPr marL="342900" indent="-342900" defTabSz="914400"/>
            <a:r>
              <a:rPr lang="en-US" altLang="en-US" sz="2100"/>
              <a:t>Contributory Antitrust Violations</a:t>
            </a:r>
          </a:p>
          <a:p>
            <a:pPr marL="342900" indent="-342900" defTabSz="914400"/>
            <a:r>
              <a:rPr lang="en-US" altLang="en-US" sz="2100"/>
              <a:t>Continues/Redirects RICO Violations</a:t>
            </a:r>
          </a:p>
          <a:p>
            <a:pPr marL="342900" indent="-342900" defTabSz="914400"/>
            <a:r>
              <a:rPr lang="en-US" altLang="en-US" sz="2100"/>
              <a:t>Tortuous Interference with Business Relationships</a:t>
            </a:r>
          </a:p>
          <a:p>
            <a:pPr marL="342900" indent="-342900" defTabSz="914400"/>
            <a:r>
              <a:rPr lang="en-US" altLang="en-US" sz="2100"/>
              <a:t>Perjured Deposition</a:t>
            </a:r>
          </a:p>
          <a:p>
            <a:pPr marL="342900" indent="-342900" defTabSz="914400"/>
            <a:r>
              <a:rPr lang="en-US" altLang="en-US" sz="2100"/>
              <a:t>Theft of Proprietary Equipment</a:t>
            </a:r>
          </a:p>
          <a:p>
            <a:pPr marL="342900" indent="-342900" defTabSz="914400"/>
            <a:r>
              <a:rPr lang="en-US" altLang="en-US" sz="2100"/>
              <a:t>Misappropriation and Conversion of Funds</a:t>
            </a:r>
          </a:p>
          <a:p>
            <a:pPr marL="342900" indent="-342900" defTabSz="914400"/>
            <a:r>
              <a:rPr lang="en-US" altLang="en-US" sz="2100"/>
              <a:t>Breach of Fiduciary Duties as Officer and Board Director</a:t>
            </a:r>
          </a:p>
          <a:p>
            <a:pPr marL="342900" indent="-342900" defTabSz="914400"/>
            <a:r>
              <a:rPr lang="en-US" altLang="en-US" sz="1900"/>
              <a:t>Sexual Misconduct – Iviewit Employee Minor</a:t>
            </a:r>
          </a:p>
        </p:txBody>
      </p:sp>
      <p:sp>
        <p:nvSpPr>
          <p:cNvPr id="112644" name="Rectangle 4"/>
          <p:cNvSpPr>
            <a:spLocks noChangeArrowheads="1"/>
          </p:cNvSpPr>
          <p:nvPr/>
        </p:nvSpPr>
        <p:spPr bwMode="auto">
          <a:xfrm>
            <a:off x="6248400" y="3154363"/>
            <a:ext cx="4953000" cy="355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lstStyle>
            <a:lvl1pPr marL="460375" indent="-460375" defTabSz="1227138">
              <a:spcBef>
                <a:spcPct val="20000"/>
              </a:spcBef>
              <a:buChar char="•"/>
              <a:defRPr sz="3800">
                <a:solidFill>
                  <a:schemeClr val="tx1"/>
                </a:solidFill>
                <a:latin typeface="Times New Roman" pitchFamily="18" charset="0"/>
              </a:defRPr>
            </a:lvl1pPr>
            <a:lvl2pPr marL="996950" indent="-382588" defTabSz="1227138">
              <a:spcBef>
                <a:spcPct val="20000"/>
              </a:spcBef>
              <a:buChar char="–"/>
              <a:defRPr sz="3200">
                <a:solidFill>
                  <a:schemeClr val="tx1"/>
                </a:solidFill>
                <a:latin typeface="Times New Roman" pitchFamily="18" charset="0"/>
              </a:defRPr>
            </a:lvl2pPr>
            <a:lvl3pPr marL="1535113" indent="-307975" defTabSz="1227138">
              <a:spcBef>
                <a:spcPct val="20000"/>
              </a:spcBef>
              <a:buChar char="•"/>
              <a:defRPr sz="2700">
                <a:solidFill>
                  <a:schemeClr val="tx1"/>
                </a:solidFill>
                <a:latin typeface="Times New Roman" pitchFamily="18" charset="0"/>
              </a:defRPr>
            </a:lvl3pPr>
            <a:lvl4pPr marL="2149475" indent="-307975" defTabSz="1227138">
              <a:spcBef>
                <a:spcPct val="20000"/>
              </a:spcBef>
              <a:buChar char="–"/>
              <a:defRPr sz="2400">
                <a:solidFill>
                  <a:schemeClr val="tx1"/>
                </a:solidFill>
                <a:latin typeface="Times New Roman" pitchFamily="18" charset="0"/>
              </a:defRPr>
            </a:lvl4pPr>
            <a:lvl5pPr marL="2762250" indent="-306388" defTabSz="1227138">
              <a:spcBef>
                <a:spcPct val="20000"/>
              </a:spcBef>
              <a:buChar char="»"/>
              <a:defRPr sz="2400">
                <a:solidFill>
                  <a:schemeClr val="tx1"/>
                </a:solidFill>
                <a:latin typeface="Times New Roman" pitchFamily="18" charset="0"/>
              </a:defRPr>
            </a:lvl5pPr>
            <a:lvl6pPr marL="3219450" indent="-306388" defTabSz="1227138" fontAlgn="base">
              <a:spcBef>
                <a:spcPct val="20000"/>
              </a:spcBef>
              <a:spcAft>
                <a:spcPct val="0"/>
              </a:spcAft>
              <a:buChar char="»"/>
              <a:defRPr sz="2400">
                <a:solidFill>
                  <a:schemeClr val="tx1"/>
                </a:solidFill>
                <a:latin typeface="Times New Roman" pitchFamily="18" charset="0"/>
              </a:defRPr>
            </a:lvl6pPr>
            <a:lvl7pPr marL="3676650" indent="-306388" defTabSz="1227138" fontAlgn="base">
              <a:spcBef>
                <a:spcPct val="20000"/>
              </a:spcBef>
              <a:spcAft>
                <a:spcPct val="0"/>
              </a:spcAft>
              <a:buChar char="»"/>
              <a:defRPr sz="2400">
                <a:solidFill>
                  <a:schemeClr val="tx1"/>
                </a:solidFill>
                <a:latin typeface="Times New Roman" pitchFamily="18" charset="0"/>
              </a:defRPr>
            </a:lvl7pPr>
            <a:lvl8pPr marL="4133850" indent="-306388" defTabSz="1227138" fontAlgn="base">
              <a:spcBef>
                <a:spcPct val="20000"/>
              </a:spcBef>
              <a:spcAft>
                <a:spcPct val="0"/>
              </a:spcAft>
              <a:buChar char="»"/>
              <a:defRPr sz="2400">
                <a:solidFill>
                  <a:schemeClr val="tx1"/>
                </a:solidFill>
                <a:latin typeface="Times New Roman" pitchFamily="18" charset="0"/>
              </a:defRPr>
            </a:lvl8pPr>
            <a:lvl9pPr marL="4591050" indent="-306388" defTabSz="1227138" fontAlgn="base">
              <a:spcBef>
                <a:spcPct val="20000"/>
              </a:spcBef>
              <a:spcAft>
                <a:spcPct val="0"/>
              </a:spcAft>
              <a:buChar char="»"/>
              <a:defRPr sz="2400">
                <a:solidFill>
                  <a:schemeClr val="tx1"/>
                </a:solidFill>
                <a:latin typeface="Times New Roman" pitchFamily="18" charset="0"/>
              </a:defRPr>
            </a:lvl9pPr>
          </a:lstStyle>
          <a:p>
            <a:r>
              <a:rPr lang="en-US" altLang="en-US" sz="2100"/>
              <a:t>FBI Written Statement/Interview</a:t>
            </a:r>
          </a:p>
          <a:p>
            <a:r>
              <a:rPr lang="en-US" altLang="en-US" sz="2100"/>
              <a:t>Boca Police Written Statement/Interview</a:t>
            </a:r>
          </a:p>
          <a:p>
            <a:r>
              <a:rPr lang="en-US" altLang="en-US" sz="2100"/>
              <a:t>SEC Complaint</a:t>
            </a:r>
          </a:p>
          <a:p>
            <a:r>
              <a:rPr lang="en-US" altLang="en-US" sz="2100"/>
              <a:t>Written Statement to Department of Justice, Antitrust Division</a:t>
            </a:r>
          </a:p>
          <a:p>
            <a:r>
              <a:rPr lang="en-US" altLang="en-US" sz="2100"/>
              <a:t>Written Statement to Office of Enrollment &amp; Discipline – USPTO</a:t>
            </a:r>
          </a:p>
          <a:p>
            <a:r>
              <a:rPr lang="en-US" altLang="en-US" sz="2100"/>
              <a:t>Written Statement to EPO and JPO</a:t>
            </a:r>
          </a:p>
        </p:txBody>
      </p:sp>
      <p:sp>
        <p:nvSpPr>
          <p:cNvPr id="112645" name="Text Box 5"/>
          <p:cNvSpPr txBox="1">
            <a:spLocks noChangeArrowheads="1"/>
          </p:cNvSpPr>
          <p:nvPr/>
        </p:nvSpPr>
        <p:spPr bwMode="auto">
          <a:xfrm>
            <a:off x="304800" y="2209800"/>
            <a:ext cx="5257800"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spAutoFit/>
          </a:bodyPr>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3200" b="1"/>
              <a:t>Alleged Activities </a:t>
            </a:r>
          </a:p>
        </p:txBody>
      </p:sp>
      <p:sp>
        <p:nvSpPr>
          <p:cNvPr id="112646" name="Text Box 6"/>
          <p:cNvSpPr txBox="1">
            <a:spLocks noChangeArrowheads="1"/>
          </p:cNvSpPr>
          <p:nvPr/>
        </p:nvSpPr>
        <p:spPr bwMode="auto">
          <a:xfrm>
            <a:off x="6096000" y="2284413"/>
            <a:ext cx="54864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spAutoFit/>
          </a:bodyPr>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3200" b="1"/>
              <a:t>Pending Actions by Iviewit </a:t>
            </a:r>
          </a:p>
        </p:txBody>
      </p:sp>
      <p:sp>
        <p:nvSpPr>
          <p:cNvPr id="112647" name="Line 7"/>
          <p:cNvSpPr>
            <a:spLocks noChangeShapeType="1"/>
          </p:cNvSpPr>
          <p:nvPr/>
        </p:nvSpPr>
        <p:spPr bwMode="auto">
          <a:xfrm>
            <a:off x="0" y="2057400"/>
            <a:ext cx="1188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48" name="Line 8"/>
          <p:cNvSpPr>
            <a:spLocks noChangeShapeType="1"/>
          </p:cNvSpPr>
          <p:nvPr/>
        </p:nvSpPr>
        <p:spPr bwMode="auto">
          <a:xfrm>
            <a:off x="5845175" y="2133600"/>
            <a:ext cx="0" cy="6934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FB90CA22-EF50-45A3-B72D-78337508DEAD}" type="datetime1">
              <a:rPr lang="en-US" altLang="en-US"/>
              <a:pPr/>
              <a:t>10/17/2015</a:t>
            </a:fld>
            <a:endParaRPr lang="en-US" altLang="en-US"/>
          </a:p>
        </p:txBody>
      </p:sp>
      <p:sp>
        <p:nvSpPr>
          <p:cNvPr id="5" name="Slide Number Placeholder 3"/>
          <p:cNvSpPr>
            <a:spLocks noGrp="1"/>
          </p:cNvSpPr>
          <p:nvPr>
            <p:ph type="sldNum" sz="quarter" idx="12"/>
          </p:nvPr>
        </p:nvSpPr>
        <p:spPr/>
        <p:txBody>
          <a:bodyPr/>
          <a:lstStyle/>
          <a:p>
            <a:fld id="{F4C804D9-A2F5-4A39-B085-5140A500A6F4}" type="slidenum">
              <a:rPr lang="en-US" altLang="en-US"/>
              <a:pPr/>
              <a:t>39</a:t>
            </a:fld>
            <a:endParaRPr lang="en-US" altLang="en-US"/>
          </a:p>
        </p:txBody>
      </p:sp>
      <p:sp>
        <p:nvSpPr>
          <p:cNvPr id="171010" name="Rectangle 2"/>
          <p:cNvSpPr>
            <a:spLocks noGrp="1" noChangeArrowheads="1"/>
          </p:cNvSpPr>
          <p:nvPr>
            <p:ph type="title" idx="4294967295"/>
          </p:nvPr>
        </p:nvSpPr>
        <p:spPr/>
        <p:txBody>
          <a:bodyPr/>
          <a:lstStyle/>
          <a:p>
            <a:r>
              <a:rPr lang="en-US" altLang="en-US"/>
              <a:t>Crossbow Ventures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8F4DBC88-8539-42C4-9901-7044530FE40A}" type="datetime1">
              <a:rPr lang="en-US" altLang="en-US"/>
              <a:pPr/>
              <a:t>10/17/2015</a:t>
            </a:fld>
            <a:endParaRPr lang="en-US" altLang="en-US"/>
          </a:p>
        </p:txBody>
      </p:sp>
      <p:sp>
        <p:nvSpPr>
          <p:cNvPr id="6" name="Slide Number Placeholder 3"/>
          <p:cNvSpPr>
            <a:spLocks noGrp="1"/>
          </p:cNvSpPr>
          <p:nvPr>
            <p:ph type="sldNum" sz="quarter" idx="12"/>
          </p:nvPr>
        </p:nvSpPr>
        <p:spPr/>
        <p:txBody>
          <a:bodyPr/>
          <a:lstStyle/>
          <a:p>
            <a:fld id="{39D959EA-610B-4D09-BE5A-E9F82B4ACD80}" type="slidenum">
              <a:rPr lang="en-US" altLang="en-US"/>
              <a:pPr/>
              <a:t>4</a:t>
            </a:fld>
            <a:endParaRPr lang="en-US" altLang="en-US"/>
          </a:p>
        </p:txBody>
      </p:sp>
      <p:graphicFrame>
        <p:nvGraphicFramePr>
          <p:cNvPr id="156675" name="Object 3"/>
          <p:cNvGraphicFramePr>
            <a:graphicFrameLocks noChangeAspect="1"/>
          </p:cNvGraphicFramePr>
          <p:nvPr/>
        </p:nvGraphicFramePr>
        <p:xfrm>
          <a:off x="330200" y="125413"/>
          <a:ext cx="11226800" cy="9348787"/>
        </p:xfrm>
        <a:graphic>
          <a:graphicData uri="http://schemas.openxmlformats.org/presentationml/2006/ole">
            <mc:AlternateContent xmlns:mc="http://schemas.openxmlformats.org/markup-compatibility/2006">
              <mc:Choice xmlns:v="urn:schemas-microsoft-com:vml" Requires="v">
                <p:oleObj spid="_x0000_s156689" name="MS Org Chart" r:id="rId4" imgW="323640" imgH="234720" progId="OrgPlusWOPX.4">
                  <p:embed followColorScheme="full"/>
                </p:oleObj>
              </mc:Choice>
              <mc:Fallback>
                <p:oleObj name="MS Org Chart" r:id="rId4" imgW="323640" imgH="234720" progId="OrgPlusWOPX.4">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00" y="125413"/>
                        <a:ext cx="11226800" cy="934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6678" name="Rectangle 6"/>
          <p:cNvSpPr>
            <a:spLocks noGrp="1" noChangeArrowheads="1"/>
          </p:cNvSpPr>
          <p:nvPr>
            <p:ph type="title" idx="4294967295"/>
          </p:nvPr>
        </p:nvSpPr>
        <p:spPr>
          <a:xfrm>
            <a:off x="0" y="0"/>
            <a:ext cx="5486400" cy="1066800"/>
          </a:xfrm>
        </p:spPr>
        <p:txBody>
          <a:bodyPr/>
          <a:lstStyle/>
          <a:p>
            <a:r>
              <a:rPr lang="en-US" altLang="en-US"/>
              <a:t>Crime Chart 2</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A86083C7-43CB-47E6-B844-252C6325A767}" type="datetime1">
              <a:rPr lang="en-US" altLang="en-US"/>
              <a:pPr/>
              <a:t>10/17/2015</a:t>
            </a:fld>
            <a:endParaRPr lang="en-US" altLang="en-US"/>
          </a:p>
        </p:txBody>
      </p:sp>
      <p:sp>
        <p:nvSpPr>
          <p:cNvPr id="5" name="Slide Number Placeholder 3"/>
          <p:cNvSpPr>
            <a:spLocks noGrp="1"/>
          </p:cNvSpPr>
          <p:nvPr>
            <p:ph type="sldNum" sz="quarter" idx="12"/>
          </p:nvPr>
        </p:nvSpPr>
        <p:spPr/>
        <p:txBody>
          <a:bodyPr/>
          <a:lstStyle/>
          <a:p>
            <a:fld id="{05CF5A37-06AF-46AA-82BA-CCBFAA13F3F3}" type="slidenum">
              <a:rPr lang="en-US" altLang="en-US"/>
              <a:pPr/>
              <a:t>40</a:t>
            </a:fld>
            <a:endParaRPr lang="en-US" altLang="en-US"/>
          </a:p>
        </p:txBody>
      </p:sp>
      <p:sp>
        <p:nvSpPr>
          <p:cNvPr id="136194" name="Rectangle 2"/>
          <p:cNvSpPr>
            <a:spLocks noGrp="1" noChangeArrowheads="1"/>
          </p:cNvSpPr>
          <p:nvPr>
            <p:ph type="title" idx="4294967295"/>
          </p:nvPr>
        </p:nvSpPr>
        <p:spPr>
          <a:xfrm>
            <a:off x="892175" y="3413125"/>
            <a:ext cx="10102850" cy="1600200"/>
          </a:xfrm>
        </p:spPr>
        <p:txBody>
          <a:bodyPr/>
          <a:lstStyle/>
          <a:p>
            <a:r>
              <a:rPr lang="en-US" altLang="en-US" b="1"/>
              <a:t>APPENDIX</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B40AB6BB-5DDB-48E6-9B5C-B0C734A176BE}" type="datetime1">
              <a:rPr lang="en-US" altLang="en-US"/>
              <a:pPr/>
              <a:t>10/17/2015</a:t>
            </a:fld>
            <a:endParaRPr lang="en-US" altLang="en-US"/>
          </a:p>
        </p:txBody>
      </p:sp>
      <p:sp>
        <p:nvSpPr>
          <p:cNvPr id="7" name="Slide Number Placeholder 5"/>
          <p:cNvSpPr>
            <a:spLocks noGrp="1"/>
          </p:cNvSpPr>
          <p:nvPr>
            <p:ph type="sldNum" sz="quarter" idx="12"/>
          </p:nvPr>
        </p:nvSpPr>
        <p:spPr/>
        <p:txBody>
          <a:bodyPr/>
          <a:lstStyle/>
          <a:p>
            <a:fld id="{179D9CCB-7E41-47A5-91FC-956F755B610D}" type="slidenum">
              <a:rPr lang="en-US" altLang="en-US"/>
              <a:pPr/>
              <a:t>41</a:t>
            </a:fld>
            <a:endParaRPr lang="en-US" altLang="en-US"/>
          </a:p>
        </p:txBody>
      </p:sp>
      <p:sp>
        <p:nvSpPr>
          <p:cNvPr id="137218" name="Rectangle 2"/>
          <p:cNvSpPr>
            <a:spLocks noGrp="1" noChangeArrowheads="1"/>
          </p:cNvSpPr>
          <p:nvPr>
            <p:ph type="title"/>
          </p:nvPr>
        </p:nvSpPr>
        <p:spPr>
          <a:xfrm>
            <a:off x="2590800" y="0"/>
            <a:ext cx="8404225" cy="441325"/>
          </a:xfrm>
        </p:spPr>
        <p:txBody>
          <a:bodyPr/>
          <a:lstStyle/>
          <a:p>
            <a:r>
              <a:rPr lang="en-US" altLang="en-US" sz="2000" b="1"/>
              <a:t>IVIEWIT SHAREHOLDER TABLE</a:t>
            </a:r>
          </a:p>
        </p:txBody>
      </p:sp>
      <p:pic>
        <p:nvPicPr>
          <p:cNvPr id="137219"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457200"/>
            <a:ext cx="11887200" cy="6934200"/>
          </a:xfrm>
        </p:spPr>
      </p:pic>
      <p:pic>
        <p:nvPicPr>
          <p:cNvPr id="137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391400"/>
            <a:ext cx="11887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fld id="{18B96FA2-A129-4E2E-B875-E4831F3E80E7}" type="datetime1">
              <a:rPr lang="en-US" altLang="en-US"/>
              <a:pPr/>
              <a:t>10/17/2015</a:t>
            </a:fld>
            <a:endParaRPr lang="en-US" altLang="en-US"/>
          </a:p>
        </p:txBody>
      </p:sp>
      <p:sp>
        <p:nvSpPr>
          <p:cNvPr id="8" name="Slide Number Placeholder 5"/>
          <p:cNvSpPr>
            <a:spLocks noGrp="1"/>
          </p:cNvSpPr>
          <p:nvPr>
            <p:ph type="sldNum" sz="quarter" idx="12"/>
          </p:nvPr>
        </p:nvSpPr>
        <p:spPr/>
        <p:txBody>
          <a:bodyPr/>
          <a:lstStyle/>
          <a:p>
            <a:fld id="{2EF8979C-E1D5-4AE1-A3F0-24D7D955D755}" type="slidenum">
              <a:rPr lang="en-US" altLang="en-US"/>
              <a:pPr/>
              <a:t>42</a:t>
            </a:fld>
            <a:endParaRPr lang="en-US" altLang="en-US"/>
          </a:p>
        </p:txBody>
      </p:sp>
      <p:grpSp>
        <p:nvGrpSpPr>
          <p:cNvPr id="139272" name="Group 8"/>
          <p:cNvGrpSpPr>
            <a:grpSpLocks/>
          </p:cNvGrpSpPr>
          <p:nvPr/>
        </p:nvGrpSpPr>
        <p:grpSpPr bwMode="auto">
          <a:xfrm>
            <a:off x="152400" y="304800"/>
            <a:ext cx="11734800" cy="7112000"/>
            <a:chOff x="96" y="192"/>
            <a:chExt cx="7392" cy="4480"/>
          </a:xfrm>
        </p:grpSpPr>
        <p:pic>
          <p:nvPicPr>
            <p:cNvPr id="139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192"/>
              <a:ext cx="7392" cy="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270" name="Line 6"/>
            <p:cNvSpPr>
              <a:spLocks noChangeShapeType="1"/>
            </p:cNvSpPr>
            <p:nvPr/>
          </p:nvSpPr>
          <p:spPr bwMode="auto">
            <a:xfrm flipH="1">
              <a:off x="720" y="768"/>
              <a:ext cx="768" cy="153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71" name="Text Box 7"/>
            <p:cNvSpPr txBox="1">
              <a:spLocks noChangeArrowheads="1"/>
            </p:cNvSpPr>
            <p:nvPr/>
          </p:nvSpPr>
          <p:spPr bwMode="auto">
            <a:xfrm>
              <a:off x="960" y="643"/>
              <a:ext cx="144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t>Proskauer Stock Holdings</a:t>
              </a:r>
            </a:p>
          </p:txBody>
        </p:sp>
      </p:gr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fld id="{0A4426CA-8397-4664-8884-6F6065088867}" type="datetime1">
              <a:rPr lang="en-US" altLang="en-US"/>
              <a:pPr/>
              <a:t>10/17/2015</a:t>
            </a:fld>
            <a:endParaRPr lang="en-US" altLang="en-US"/>
          </a:p>
        </p:txBody>
      </p:sp>
      <p:sp>
        <p:nvSpPr>
          <p:cNvPr id="5" name="Slide Number Placeholder 5"/>
          <p:cNvSpPr>
            <a:spLocks noGrp="1"/>
          </p:cNvSpPr>
          <p:nvPr>
            <p:ph type="sldNum" sz="quarter" idx="12"/>
          </p:nvPr>
        </p:nvSpPr>
        <p:spPr/>
        <p:txBody>
          <a:bodyPr/>
          <a:lstStyle/>
          <a:p>
            <a:fld id="{4DFF1BBA-C1D7-4AB2-B25C-ED9B6A0AA086}" type="slidenum">
              <a:rPr lang="en-US" altLang="en-US"/>
              <a:pPr/>
              <a:t>43</a:t>
            </a:fld>
            <a:endParaRPr lang="en-US" altLang="en-US"/>
          </a:p>
        </p:txBody>
      </p:sp>
      <p:pic>
        <p:nvPicPr>
          <p:cNvPr id="140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11734800" cy="863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fld id="{C89644F2-0D15-48D3-BFF1-CC590C5C3DB2}" type="datetime1">
              <a:rPr lang="en-US" altLang="en-US"/>
              <a:pPr/>
              <a:t>10/17/2015</a:t>
            </a:fld>
            <a:endParaRPr lang="en-US" altLang="en-US"/>
          </a:p>
        </p:txBody>
      </p:sp>
      <p:sp>
        <p:nvSpPr>
          <p:cNvPr id="5" name="Slide Number Placeholder 5"/>
          <p:cNvSpPr>
            <a:spLocks noGrp="1"/>
          </p:cNvSpPr>
          <p:nvPr>
            <p:ph type="sldNum" sz="quarter" idx="12"/>
          </p:nvPr>
        </p:nvSpPr>
        <p:spPr/>
        <p:txBody>
          <a:bodyPr/>
          <a:lstStyle/>
          <a:p>
            <a:fld id="{63C07880-6328-4F64-A9DC-456952B81F7E}" type="slidenum">
              <a:rPr lang="en-US" altLang="en-US"/>
              <a:pPr/>
              <a:t>44</a:t>
            </a:fld>
            <a:endParaRPr lang="en-US" altLang="en-US"/>
          </a:p>
        </p:txBody>
      </p:sp>
      <p:pic>
        <p:nvPicPr>
          <p:cNvPr id="141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
            <a:ext cx="11658600" cy="838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fld id="{4F0241A9-7ADC-40EB-97E4-520918D39965}" type="datetime1">
              <a:rPr lang="en-US" altLang="en-US"/>
              <a:pPr/>
              <a:t>10/17/2015</a:t>
            </a:fld>
            <a:endParaRPr lang="en-US" altLang="en-US"/>
          </a:p>
        </p:txBody>
      </p:sp>
      <p:sp>
        <p:nvSpPr>
          <p:cNvPr id="5" name="Slide Number Placeholder 5"/>
          <p:cNvSpPr>
            <a:spLocks noGrp="1"/>
          </p:cNvSpPr>
          <p:nvPr>
            <p:ph type="sldNum" sz="quarter" idx="12"/>
          </p:nvPr>
        </p:nvSpPr>
        <p:spPr/>
        <p:txBody>
          <a:bodyPr/>
          <a:lstStyle/>
          <a:p>
            <a:fld id="{2799BF97-3EF0-4238-8CFB-B0EFEB306144}" type="slidenum">
              <a:rPr lang="en-US" altLang="en-US"/>
              <a:pPr/>
              <a:t>45</a:t>
            </a:fld>
            <a:endParaRPr lang="en-US" altLang="en-US"/>
          </a:p>
        </p:txBody>
      </p:sp>
      <p:pic>
        <p:nvPicPr>
          <p:cNvPr id="142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11506200" cy="850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0F7779D-7B91-4792-90FE-1A5153C645FD}" type="datetime1">
              <a:rPr lang="en-US" altLang="en-US"/>
              <a:pPr/>
              <a:t>10/17/2015</a:t>
            </a:fld>
            <a:endParaRPr lang="en-US" altLang="en-US"/>
          </a:p>
        </p:txBody>
      </p:sp>
      <p:sp>
        <p:nvSpPr>
          <p:cNvPr id="6" name="Slide Number Placeholder 5"/>
          <p:cNvSpPr>
            <a:spLocks noGrp="1"/>
          </p:cNvSpPr>
          <p:nvPr>
            <p:ph type="sldNum" sz="quarter" idx="12"/>
          </p:nvPr>
        </p:nvSpPr>
        <p:spPr/>
        <p:txBody>
          <a:bodyPr/>
          <a:lstStyle/>
          <a:p>
            <a:fld id="{0820BBC0-8C9A-43CE-BC6E-37B300DFD5EB}" type="slidenum">
              <a:rPr lang="en-US" altLang="en-US"/>
              <a:pPr/>
              <a:t>46</a:t>
            </a:fld>
            <a:endParaRPr lang="en-US" altLang="en-US"/>
          </a:p>
        </p:txBody>
      </p:sp>
      <p:sp>
        <p:nvSpPr>
          <p:cNvPr id="18434" name="Rectangle 2"/>
          <p:cNvSpPr>
            <a:spLocks noGrp="1" noChangeArrowheads="1"/>
          </p:cNvSpPr>
          <p:nvPr>
            <p:ph type="title"/>
          </p:nvPr>
        </p:nvSpPr>
        <p:spPr>
          <a:xfrm>
            <a:off x="892175" y="106363"/>
            <a:ext cx="10102850" cy="533400"/>
          </a:xfrm>
        </p:spPr>
        <p:txBody>
          <a:bodyPr/>
          <a:lstStyle/>
          <a:p>
            <a:r>
              <a:rPr lang="en-US" altLang="en-US" sz="3200"/>
              <a:t>Patent Pool Members</a:t>
            </a:r>
          </a:p>
        </p:txBody>
      </p:sp>
      <p:graphicFrame>
        <p:nvGraphicFramePr>
          <p:cNvPr id="18435" name="Object 3">
            <a:hlinkClick r:id="rId4" action="ppaction://hlinkpres?slideindex=1&amp;slidetitle="/>
          </p:cNvPr>
          <p:cNvGraphicFramePr>
            <a:graphicFrameLocks noGrp="1" noChangeAspect="1"/>
          </p:cNvGraphicFramePr>
          <p:nvPr>
            <p:ph type="dgm" idx="1"/>
          </p:nvPr>
        </p:nvGraphicFramePr>
        <p:xfrm>
          <a:off x="0" y="1050925"/>
          <a:ext cx="11887200" cy="7391400"/>
        </p:xfrm>
        <a:graphic>
          <a:graphicData uri="http://schemas.openxmlformats.org/presentationml/2006/ole">
            <mc:AlternateContent xmlns:mc="http://schemas.openxmlformats.org/markup-compatibility/2006">
              <mc:Choice xmlns:v="urn:schemas-microsoft-com:vml" Requires="v">
                <p:oleObj spid="_x0000_s18446" name="MS Org Chart" r:id="rId5" imgW="2501640" imgH="1555560" progId="OrgPlusWOPX.4">
                  <p:embed followColorScheme="full"/>
                </p:oleObj>
              </mc:Choice>
              <mc:Fallback>
                <p:oleObj name="MS Org Chart" r:id="rId5" imgW="2501640" imgH="1555560" progId="OrgPlusWOPX.4">
                  <p:embed followColorScheme="full"/>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050925"/>
                        <a:ext cx="11887200" cy="7391400"/>
                      </a:xfrm>
                      <a:prstGeom prst="rect">
                        <a:avLst/>
                      </a:prstGeom>
                    </p:spPr>
                  </p:pic>
                </p:oleObj>
              </mc:Fallback>
            </mc:AlternateContent>
          </a:graphicData>
        </a:graphic>
      </p:graphicFrame>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ate Placeholder 1"/>
          <p:cNvSpPr>
            <a:spLocks noGrp="1"/>
          </p:cNvSpPr>
          <p:nvPr>
            <p:ph type="dt" sz="half" idx="10"/>
          </p:nvPr>
        </p:nvSpPr>
        <p:spPr/>
        <p:txBody>
          <a:bodyPr/>
          <a:lstStyle/>
          <a:p>
            <a:fld id="{9F5170E2-39F4-49F1-8BA0-7C6FDF70FC8F}" type="datetime1">
              <a:rPr lang="en-US" altLang="en-US"/>
              <a:pPr/>
              <a:t>10/17/2015</a:t>
            </a:fld>
            <a:endParaRPr lang="en-US" altLang="en-US"/>
          </a:p>
        </p:txBody>
      </p:sp>
      <p:sp>
        <p:nvSpPr>
          <p:cNvPr id="36" name="Slide Number Placeholder 3"/>
          <p:cNvSpPr>
            <a:spLocks noGrp="1"/>
          </p:cNvSpPr>
          <p:nvPr>
            <p:ph type="sldNum" sz="quarter" idx="12"/>
          </p:nvPr>
        </p:nvSpPr>
        <p:spPr/>
        <p:txBody>
          <a:bodyPr/>
          <a:lstStyle/>
          <a:p>
            <a:fld id="{A81202AE-BA12-4244-B570-7AE3A3E0C459}" type="slidenum">
              <a:rPr lang="en-US" altLang="en-US"/>
              <a:pPr/>
              <a:t>47</a:t>
            </a:fld>
            <a:endParaRPr lang="en-US" altLang="en-US"/>
          </a:p>
        </p:txBody>
      </p:sp>
      <p:sp>
        <p:nvSpPr>
          <p:cNvPr id="19458" name="Rectangle 2"/>
          <p:cNvSpPr>
            <a:spLocks noChangeArrowheads="1"/>
          </p:cNvSpPr>
          <p:nvPr/>
        </p:nvSpPr>
        <p:spPr bwMode="auto">
          <a:xfrm>
            <a:off x="-473075" y="1573213"/>
            <a:ext cx="11887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19488" name="Group 32"/>
          <p:cNvGrpSpPr>
            <a:grpSpLocks/>
          </p:cNvGrpSpPr>
          <p:nvPr/>
        </p:nvGrpSpPr>
        <p:grpSpPr bwMode="auto">
          <a:xfrm>
            <a:off x="635000" y="1573213"/>
            <a:ext cx="9669463" cy="5711825"/>
            <a:chOff x="0" y="0"/>
            <a:chExt cx="4685" cy="2570"/>
          </a:xfrm>
        </p:grpSpPr>
        <p:sp>
          <p:nvSpPr>
            <p:cNvPr id="19459" name="Rectangle 3"/>
            <p:cNvSpPr>
              <a:spLocks noChangeArrowheads="1"/>
            </p:cNvSpPr>
            <p:nvPr/>
          </p:nvSpPr>
          <p:spPr bwMode="auto">
            <a:xfrm>
              <a:off x="0" y="0"/>
              <a:ext cx="781" cy="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36051" tIns="268027" rIns="536051" bIns="268027"/>
            <a:lstStyle/>
            <a:p>
              <a:endParaRPr lang="en-US"/>
            </a:p>
          </p:txBody>
        </p:sp>
        <p:sp>
          <p:nvSpPr>
            <p:cNvPr id="19460" name="Rectangle 4"/>
            <p:cNvSpPr>
              <a:spLocks noChangeArrowheads="1"/>
            </p:cNvSpPr>
            <p:nvPr/>
          </p:nvSpPr>
          <p:spPr bwMode="auto">
            <a:xfrm>
              <a:off x="781" y="0"/>
              <a:ext cx="3205" cy="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36051" tIns="268027" rIns="536051" bIns="268027"/>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r>
                <a:rPr lang="en-US" altLang="en-US" sz="1200"/>
                <a:t>  </a:t>
              </a:r>
              <a:r>
                <a:rPr lang="en-US" altLang="en-US" sz="9700"/>
                <a:t> </a:t>
              </a:r>
              <a:r>
                <a:rPr lang="en-US" altLang="en-US" sz="1200"/>
                <a:t>                                                                                                      </a:t>
              </a:r>
              <a:br>
                <a:rPr lang="en-US" altLang="en-US" sz="1200"/>
              </a:br>
              <a:r>
                <a:rPr lang="en-US" altLang="en-US" sz="1200"/>
                <a:t>Following is a list of licensors of patents included in the MPEG-2 Patent Portfolio License. Their commitment is to provide fair, reasonable, nondiscriminatory licensing of MPEG-2 technology's essential patents.</a:t>
              </a:r>
              <a:br>
                <a:rPr lang="en-US" altLang="en-US" sz="1200"/>
              </a:br>
              <a:r>
                <a:rPr lang="en-US" altLang="en-US" sz="1200"/>
                <a:t> </a:t>
              </a:r>
            </a:p>
          </p:txBody>
        </p:sp>
        <p:sp>
          <p:nvSpPr>
            <p:cNvPr id="19462" name="Rectangle 6"/>
            <p:cNvSpPr>
              <a:spLocks noChangeArrowheads="1"/>
            </p:cNvSpPr>
            <p:nvPr/>
          </p:nvSpPr>
          <p:spPr bwMode="auto">
            <a:xfrm>
              <a:off x="3986" y="0"/>
              <a:ext cx="699" cy="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36051" tIns="268027" rIns="536051" bIns="268027"/>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r>
                <a:rPr lang="en-US" altLang="en-US" sz="1200"/>
                <a:t>  </a:t>
              </a:r>
              <a:r>
                <a:rPr lang="en-US" altLang="en-US" sz="1300"/>
                <a:t> </a:t>
              </a:r>
              <a:r>
                <a:rPr lang="en-US" altLang="en-US" sz="1200"/>
                <a:t>                              </a:t>
              </a:r>
            </a:p>
            <a:p>
              <a:pPr algn="ctr" eaLnBrk="0" hangingPunct="0"/>
              <a:endParaRPr lang="en-US" altLang="en-US" sz="1200"/>
            </a:p>
          </p:txBody>
        </p:sp>
        <p:sp>
          <p:nvSpPr>
            <p:cNvPr id="19464" name="Rectangle 8"/>
            <p:cNvSpPr>
              <a:spLocks noChangeArrowheads="1"/>
            </p:cNvSpPr>
            <p:nvPr/>
          </p:nvSpPr>
          <p:spPr bwMode="auto">
            <a:xfrm>
              <a:off x="0" y="1093"/>
              <a:ext cx="781" cy="1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36051" tIns="268027" rIns="536051" bIns="268027"/>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r>
                <a:rPr lang="en-US" altLang="en-US" sz="1200"/>
                <a:t>  </a:t>
              </a:r>
              <a:r>
                <a:rPr lang="en-US" altLang="en-US" sz="3400"/>
                <a:t> </a:t>
              </a:r>
              <a:r>
                <a:rPr lang="en-US" altLang="en-US" sz="1200"/>
                <a:t>                                                     </a:t>
              </a:r>
            </a:p>
            <a:p>
              <a:pPr algn="ctr" eaLnBrk="0" hangingPunct="0"/>
              <a:r>
                <a:rPr lang="en-US" altLang="en-US" sz="1200"/>
                <a:t>  </a:t>
              </a:r>
              <a:r>
                <a:rPr lang="en-US" altLang="en-US" sz="3400"/>
                <a:t> </a:t>
              </a:r>
              <a:r>
                <a:rPr lang="en-US" altLang="en-US" sz="1200"/>
                <a:t>                                                         </a:t>
              </a:r>
            </a:p>
            <a:p>
              <a:pPr algn="ctr" eaLnBrk="0" hangingPunct="0"/>
              <a:r>
                <a:rPr lang="en-US" altLang="en-US" sz="1200"/>
                <a:t>  </a:t>
              </a:r>
              <a:r>
                <a:rPr lang="en-US" altLang="en-US" sz="3100"/>
                <a:t> </a:t>
              </a:r>
              <a:r>
                <a:rPr lang="en-US" altLang="en-US" sz="1200"/>
                <a:t>                                                           </a:t>
              </a:r>
            </a:p>
            <a:p>
              <a:pPr algn="ctr" eaLnBrk="0" hangingPunct="0"/>
              <a:r>
                <a:rPr lang="en-US" altLang="en-US" sz="1200"/>
                <a:t>                                                             </a:t>
              </a:r>
            </a:p>
            <a:p>
              <a:pPr algn="ctr" eaLnBrk="0" hangingPunct="0"/>
              <a:r>
                <a:rPr lang="en-US" altLang="en-US" sz="1200"/>
                <a:t>  </a:t>
              </a:r>
              <a:r>
                <a:rPr lang="en-US" altLang="en-US" sz="3400"/>
                <a:t> </a:t>
              </a:r>
              <a:r>
                <a:rPr lang="en-US" altLang="en-US" sz="1200"/>
                <a:t>                                                           </a:t>
              </a:r>
            </a:p>
            <a:p>
              <a:pPr algn="ctr" eaLnBrk="0" hangingPunct="0"/>
              <a:endParaRPr lang="en-US" altLang="en-US" sz="1200"/>
            </a:p>
          </p:txBody>
        </p:sp>
        <p:sp>
          <p:nvSpPr>
            <p:cNvPr id="19470" name="Rectangle 14"/>
            <p:cNvSpPr>
              <a:spLocks noChangeArrowheads="1"/>
            </p:cNvSpPr>
            <p:nvPr/>
          </p:nvSpPr>
          <p:spPr bwMode="auto">
            <a:xfrm>
              <a:off x="781" y="1093"/>
              <a:ext cx="1742" cy="1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36051" tIns="268027" rIns="536051" bIns="268027"/>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r>
                <a:rPr lang="en-US" altLang="en-US" sz="1200"/>
                <a:t>  </a:t>
              </a:r>
              <a:r>
                <a:rPr lang="en-US" altLang="en-US" sz="3400"/>
                <a:t> </a:t>
              </a:r>
              <a:r>
                <a:rPr lang="en-US" altLang="en-US" sz="1200"/>
                <a:t>                          </a:t>
              </a:r>
            </a:p>
            <a:p>
              <a:pPr algn="ctr" eaLnBrk="0" hangingPunct="0"/>
              <a:r>
                <a:rPr lang="en-US" altLang="en-US" sz="1200"/>
                <a:t>  </a:t>
              </a:r>
              <a:r>
                <a:rPr lang="en-US" altLang="en-US"/>
                <a:t> </a:t>
              </a:r>
              <a:r>
                <a:rPr lang="en-US" altLang="en-US" sz="1200"/>
                <a:t>                                                          </a:t>
              </a:r>
            </a:p>
            <a:p>
              <a:pPr algn="ctr" eaLnBrk="0" hangingPunct="0"/>
              <a:r>
                <a:rPr lang="en-US" altLang="en-US" sz="1200"/>
                <a:t>  </a:t>
              </a:r>
              <a:r>
                <a:rPr lang="en-US" altLang="en-US" sz="1700"/>
                <a:t> </a:t>
              </a:r>
              <a:r>
                <a:rPr lang="en-US" altLang="en-US" sz="1200"/>
                <a:t>                                                           </a:t>
              </a:r>
            </a:p>
            <a:p>
              <a:pPr algn="ctr" eaLnBrk="0" hangingPunct="0"/>
              <a:r>
                <a:rPr lang="en-US" altLang="en-US" sz="1200"/>
                <a:t>  </a:t>
              </a:r>
              <a:r>
                <a:rPr lang="en-US" altLang="en-US" sz="2300"/>
                <a:t> </a:t>
              </a:r>
              <a:r>
                <a:rPr lang="en-US" altLang="en-US" sz="1200"/>
                <a:t>                                                           </a:t>
              </a:r>
            </a:p>
            <a:p>
              <a:pPr algn="ctr" eaLnBrk="0" hangingPunct="0"/>
              <a:r>
                <a:rPr lang="en-US" altLang="en-US" sz="1200"/>
                <a:t>  </a:t>
              </a:r>
              <a:r>
                <a:rPr lang="en-US" altLang="en-US" sz="3400"/>
                <a:t> </a:t>
              </a:r>
              <a:r>
                <a:rPr lang="en-US" altLang="en-US" sz="1200"/>
                <a:t>                                   </a:t>
              </a:r>
            </a:p>
            <a:p>
              <a:pPr algn="ctr" eaLnBrk="0" hangingPunct="0"/>
              <a:r>
                <a:rPr lang="en-US" altLang="en-US" sz="1200"/>
                <a:t>  </a:t>
              </a:r>
              <a:r>
                <a:rPr lang="en-US" altLang="en-US" sz="3400"/>
                <a:t> </a:t>
              </a:r>
              <a:r>
                <a:rPr lang="en-US" altLang="en-US" sz="1200"/>
                <a:t>                                            </a:t>
              </a:r>
            </a:p>
            <a:p>
              <a:pPr algn="ctr" eaLnBrk="0" hangingPunct="0"/>
              <a:endParaRPr lang="en-US" altLang="en-US" sz="1200"/>
            </a:p>
          </p:txBody>
        </p:sp>
        <p:sp>
          <p:nvSpPr>
            <p:cNvPr id="19477" name="Rectangle 21"/>
            <p:cNvSpPr>
              <a:spLocks noChangeArrowheads="1"/>
            </p:cNvSpPr>
            <p:nvPr/>
          </p:nvSpPr>
          <p:spPr bwMode="auto">
            <a:xfrm>
              <a:off x="2523" y="1093"/>
              <a:ext cx="1463" cy="1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36051" tIns="268027" rIns="536051" bIns="268027"/>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r>
                <a:rPr lang="en-US" altLang="en-US" sz="1200"/>
                <a:t>  </a:t>
              </a:r>
              <a:r>
                <a:rPr lang="en-US" altLang="en-US" sz="3400"/>
                <a:t> </a:t>
              </a:r>
              <a:r>
                <a:rPr lang="en-US" altLang="en-US" sz="1200"/>
                <a:t>                                             </a:t>
              </a:r>
            </a:p>
            <a:p>
              <a:pPr algn="ctr" eaLnBrk="0" hangingPunct="0"/>
              <a:r>
                <a:rPr lang="en-US" altLang="en-US" sz="1200"/>
                <a:t>  </a:t>
              </a:r>
              <a:r>
                <a:rPr lang="en-US" altLang="en-US" sz="3400"/>
                <a:t> </a:t>
              </a:r>
              <a:r>
                <a:rPr lang="en-US" altLang="en-US" sz="1200"/>
                <a:t>                                   </a:t>
              </a:r>
            </a:p>
            <a:p>
              <a:pPr algn="ctr" eaLnBrk="0" hangingPunct="0"/>
              <a:r>
                <a:rPr lang="en-US" altLang="en-US" sz="1200"/>
                <a:t>  </a:t>
              </a:r>
              <a:r>
                <a:rPr lang="en-US" altLang="en-US" sz="3400"/>
                <a:t> </a:t>
              </a:r>
              <a:r>
                <a:rPr lang="en-US" altLang="en-US" sz="1200"/>
                <a:t>                                     </a:t>
              </a:r>
            </a:p>
            <a:p>
              <a:pPr algn="ctr" eaLnBrk="0" hangingPunct="0"/>
              <a:r>
                <a:rPr lang="en-US" altLang="en-US" sz="1900" b="1"/>
                <a:t>Philips Electronics</a:t>
              </a:r>
              <a:endParaRPr lang="en-US" altLang="en-US" sz="1200"/>
            </a:p>
            <a:p>
              <a:pPr algn="ctr" eaLnBrk="0" hangingPunct="0"/>
              <a:r>
                <a:rPr lang="en-US" altLang="en-US" sz="1200"/>
                <a:t>  </a:t>
              </a:r>
              <a:r>
                <a:rPr lang="en-US" altLang="en-US" sz="3400"/>
                <a:t> </a:t>
              </a:r>
              <a:r>
                <a:rPr lang="en-US" altLang="en-US" sz="1200"/>
                <a:t>                                               </a:t>
              </a:r>
            </a:p>
            <a:p>
              <a:pPr algn="ctr" eaLnBrk="0" hangingPunct="0"/>
              <a:endParaRPr lang="en-US" altLang="en-US" sz="1200"/>
            </a:p>
          </p:txBody>
        </p:sp>
        <p:sp>
          <p:nvSpPr>
            <p:cNvPr id="19482" name="Rectangle 26"/>
            <p:cNvSpPr>
              <a:spLocks noChangeArrowheads="1"/>
            </p:cNvSpPr>
            <p:nvPr/>
          </p:nvSpPr>
          <p:spPr bwMode="auto">
            <a:xfrm>
              <a:off x="3986" y="1093"/>
              <a:ext cx="699" cy="1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36051" tIns="268027" rIns="536051" bIns="268027"/>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r>
                <a:rPr lang="en-US" altLang="en-US" sz="1200"/>
                <a:t>  </a:t>
              </a:r>
              <a:r>
                <a:rPr lang="en-US" altLang="en-US" sz="3400"/>
                <a:t> </a:t>
              </a:r>
              <a:r>
                <a:rPr lang="en-US" altLang="en-US" sz="1200"/>
                <a:t>                                      </a:t>
              </a:r>
            </a:p>
            <a:p>
              <a:pPr algn="ctr" eaLnBrk="0" hangingPunct="0"/>
              <a:r>
                <a:rPr lang="en-US" altLang="en-US" sz="1200"/>
                <a:t>  </a:t>
              </a:r>
              <a:r>
                <a:rPr lang="en-US" altLang="en-US" sz="3400"/>
                <a:t> </a:t>
              </a:r>
              <a:r>
                <a:rPr lang="en-US" altLang="en-US" sz="1200"/>
                <a:t>                                 </a:t>
              </a:r>
            </a:p>
            <a:p>
              <a:pPr algn="ctr" eaLnBrk="0" hangingPunct="0"/>
              <a:r>
                <a:rPr lang="en-US" altLang="en-US" sz="1900" b="1"/>
                <a:t>Sharp Corporation</a:t>
              </a:r>
              <a:endParaRPr lang="en-US" altLang="en-US" sz="1200"/>
            </a:p>
            <a:p>
              <a:pPr algn="ctr" eaLnBrk="0" hangingPunct="0"/>
              <a:r>
                <a:rPr lang="en-US" altLang="en-US" sz="1200"/>
                <a:t>  </a:t>
              </a:r>
              <a:r>
                <a:rPr lang="en-US" altLang="en-US" sz="2800"/>
                <a:t> </a:t>
              </a:r>
              <a:r>
                <a:rPr lang="en-US" altLang="en-US" sz="1200"/>
                <a:t>                                                           </a:t>
              </a:r>
            </a:p>
            <a:p>
              <a:pPr algn="ctr" eaLnBrk="0" hangingPunct="0"/>
              <a:r>
                <a:rPr lang="en-US" altLang="en-US" sz="1200"/>
                <a:t>  </a:t>
              </a:r>
              <a:r>
                <a:rPr lang="en-US" altLang="en-US" sz="2600"/>
                <a:t> </a:t>
              </a:r>
              <a:r>
                <a:rPr lang="en-US" altLang="en-US" sz="1200"/>
                <a:t>                                                           </a:t>
              </a:r>
            </a:p>
            <a:p>
              <a:pPr algn="ctr" eaLnBrk="0" hangingPunct="0"/>
              <a:r>
                <a:rPr lang="en-US" altLang="en-US" sz="1200"/>
                <a:t>  </a:t>
              </a:r>
              <a:r>
                <a:rPr lang="en-US" altLang="en-US" sz="2300"/>
                <a:t> </a:t>
              </a:r>
              <a:r>
                <a:rPr lang="en-US" altLang="en-US" sz="1200"/>
                <a:t>                                                          </a:t>
              </a:r>
            </a:p>
            <a:p>
              <a:pPr algn="ctr" eaLnBrk="0" hangingPunct="0"/>
              <a:endParaRPr lang="en-US" altLang="en-US" sz="1200"/>
            </a:p>
          </p:txBody>
        </p:sp>
      </p:grpSp>
      <p:pic>
        <p:nvPicPr>
          <p:cNvPr id="19461" name="Picture 5" descr="MPEG Licens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0600" y="1638300"/>
            <a:ext cx="3802063" cy="1616075"/>
          </a:xfrm>
          <a:prstGeom prst="rect">
            <a:avLst/>
          </a:prstGeom>
          <a:noFill/>
          <a:extLst>
            <a:ext uri="{909E8E84-426E-40DD-AFC4-6F175D3DCCD1}">
              <a14:hiddenFill xmlns:a14="http://schemas.microsoft.com/office/drawing/2010/main">
                <a:solidFill>
                  <a:srgbClr val="FFFFFF"/>
                </a:solidFill>
              </a14:hiddenFill>
            </a:ext>
          </a:extLst>
        </p:spPr>
      </p:pic>
      <p:pic>
        <p:nvPicPr>
          <p:cNvPr id="19463" name="Picture 7" descr="h_m2_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3350" y="1638300"/>
            <a:ext cx="1173163" cy="223838"/>
          </a:xfrm>
          <a:prstGeom prst="rect">
            <a:avLst/>
          </a:prstGeom>
          <a:noFill/>
          <a:extLst>
            <a:ext uri="{909E8E84-426E-40DD-AFC4-6F175D3DCCD1}">
              <a14:hiddenFill xmlns:a14="http://schemas.microsoft.com/office/drawing/2010/main">
                <a:solidFill>
                  <a:srgbClr val="FFFFFF"/>
                </a:solidFill>
              </a14:hiddenFill>
            </a:ext>
          </a:extLst>
        </p:spPr>
      </p:pic>
      <p:pic>
        <p:nvPicPr>
          <p:cNvPr id="19465" name="Picture 9" descr="logo_alcat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50" y="4067175"/>
            <a:ext cx="2005013" cy="560388"/>
          </a:xfrm>
          <a:prstGeom prst="rect">
            <a:avLst/>
          </a:prstGeom>
          <a:noFill/>
          <a:extLst>
            <a:ext uri="{909E8E84-426E-40DD-AFC4-6F175D3DCCD1}">
              <a14:hiddenFill xmlns:a14="http://schemas.microsoft.com/office/drawing/2010/main">
                <a:solidFill>
                  <a:srgbClr val="FFFFFF"/>
                </a:solidFill>
              </a14:hiddenFill>
            </a:ext>
          </a:extLst>
        </p:spPr>
      </p:pic>
      <p:pic>
        <p:nvPicPr>
          <p:cNvPr id="19466" name="Picture 10" descr="logo_bosc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750" y="4791075"/>
            <a:ext cx="2170113" cy="560388"/>
          </a:xfrm>
          <a:prstGeom prst="rect">
            <a:avLst/>
          </a:prstGeom>
          <a:noFill/>
          <a:extLst>
            <a:ext uri="{909E8E84-426E-40DD-AFC4-6F175D3DCCD1}">
              <a14:hiddenFill xmlns:a14="http://schemas.microsoft.com/office/drawing/2010/main">
                <a:solidFill>
                  <a:srgbClr val="FFFFFF"/>
                </a:solidFill>
              </a14:hiddenFill>
            </a:ext>
          </a:extLst>
        </p:spPr>
      </p:pic>
      <p:pic>
        <p:nvPicPr>
          <p:cNvPr id="19467" name="Picture 11" descr="logo_can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8513" y="5516563"/>
            <a:ext cx="2228850" cy="511175"/>
          </a:xfrm>
          <a:prstGeom prst="rect">
            <a:avLst/>
          </a:prstGeom>
          <a:noFill/>
          <a:extLst>
            <a:ext uri="{909E8E84-426E-40DD-AFC4-6F175D3DCCD1}">
              <a14:hiddenFill xmlns:a14="http://schemas.microsoft.com/office/drawing/2010/main">
                <a:solidFill>
                  <a:srgbClr val="FFFFFF"/>
                </a:solidFill>
              </a14:hiddenFill>
            </a:ext>
          </a:extLst>
        </p:spPr>
      </p:pic>
      <p:pic>
        <p:nvPicPr>
          <p:cNvPr id="19468" name="Picture 12" descr="logo_columb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9625" y="6199188"/>
            <a:ext cx="2212975" cy="207962"/>
          </a:xfrm>
          <a:prstGeom prst="rect">
            <a:avLst/>
          </a:prstGeom>
          <a:noFill/>
          <a:extLst>
            <a:ext uri="{909E8E84-426E-40DD-AFC4-6F175D3DCCD1}">
              <a14:hiddenFill xmlns:a14="http://schemas.microsoft.com/office/drawing/2010/main">
                <a:solidFill>
                  <a:srgbClr val="FFFFFF"/>
                </a:solidFill>
              </a14:hiddenFill>
            </a:ext>
          </a:extLst>
        </p:spPr>
      </p:pic>
      <p:pic>
        <p:nvPicPr>
          <p:cNvPr id="19469" name="Picture 13" descr="logo_franceteleco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3750" y="6580188"/>
            <a:ext cx="2228850" cy="560387"/>
          </a:xfrm>
          <a:prstGeom prst="rect">
            <a:avLst/>
          </a:prstGeom>
          <a:noFill/>
          <a:extLst>
            <a:ext uri="{909E8E84-426E-40DD-AFC4-6F175D3DCCD1}">
              <a14:hiddenFill xmlns:a14="http://schemas.microsoft.com/office/drawing/2010/main">
                <a:solidFill>
                  <a:srgbClr val="FFFFFF"/>
                </a:solidFill>
              </a14:hiddenFill>
            </a:ext>
          </a:extLst>
        </p:spPr>
      </p:pic>
      <p:pic>
        <p:nvPicPr>
          <p:cNvPr id="19471" name="Picture 15" descr="logo_fujitsu"/>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9963" y="4067175"/>
            <a:ext cx="1011237" cy="560388"/>
          </a:xfrm>
          <a:prstGeom prst="rect">
            <a:avLst/>
          </a:prstGeom>
          <a:noFill/>
          <a:extLst>
            <a:ext uri="{909E8E84-426E-40DD-AFC4-6F175D3DCCD1}">
              <a14:hiddenFill xmlns:a14="http://schemas.microsoft.com/office/drawing/2010/main">
                <a:solidFill>
                  <a:srgbClr val="FFFFFF"/>
                </a:solidFill>
              </a14:hiddenFill>
            </a:ext>
          </a:extLst>
        </p:spPr>
      </p:pic>
      <p:pic>
        <p:nvPicPr>
          <p:cNvPr id="19472" name="Picture 16" descr="logo_g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30525" y="4600575"/>
            <a:ext cx="2214563" cy="415925"/>
          </a:xfrm>
          <a:prstGeom prst="rect">
            <a:avLst/>
          </a:prstGeom>
          <a:noFill/>
          <a:extLst>
            <a:ext uri="{909E8E84-426E-40DD-AFC4-6F175D3DCCD1}">
              <a14:hiddenFill xmlns:a14="http://schemas.microsoft.com/office/drawing/2010/main">
                <a:solidFill>
                  <a:srgbClr val="FFFFFF"/>
                </a:solidFill>
              </a14:hiddenFill>
            </a:ext>
          </a:extLst>
        </p:spPr>
      </p:pic>
      <p:pic>
        <p:nvPicPr>
          <p:cNvPr id="19473" name="Picture 17" descr="logo_g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22588" y="4984750"/>
            <a:ext cx="2228850" cy="288925"/>
          </a:xfrm>
          <a:prstGeom prst="rect">
            <a:avLst/>
          </a:prstGeom>
          <a:noFill/>
          <a:extLst>
            <a:ext uri="{909E8E84-426E-40DD-AFC4-6F175D3DCCD1}">
              <a14:hiddenFill xmlns:a14="http://schemas.microsoft.com/office/drawing/2010/main">
                <a:solidFill>
                  <a:srgbClr val="FFFFFF"/>
                </a:solidFill>
              </a14:hiddenFill>
            </a:ext>
          </a:extLst>
        </p:spPr>
      </p:pic>
      <p:pic>
        <p:nvPicPr>
          <p:cNvPr id="19474" name="Picture 18" descr="logo_hitachi"/>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14650" y="5262563"/>
            <a:ext cx="2228850" cy="384175"/>
          </a:xfrm>
          <a:prstGeom prst="rect">
            <a:avLst/>
          </a:prstGeom>
          <a:noFill/>
          <a:extLst>
            <a:ext uri="{909E8E84-426E-40DD-AFC4-6F175D3DCCD1}">
              <a14:hiddenFill xmlns:a14="http://schemas.microsoft.com/office/drawing/2010/main">
                <a:solidFill>
                  <a:srgbClr val="FFFFFF"/>
                </a:solidFill>
              </a14:hiddenFill>
            </a:ext>
          </a:extLst>
        </p:spPr>
      </p:pic>
      <p:pic>
        <p:nvPicPr>
          <p:cNvPr id="19475" name="Picture 19" descr="logo_jvc"/>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43275" y="5624513"/>
            <a:ext cx="1336675" cy="560387"/>
          </a:xfrm>
          <a:prstGeom prst="rect">
            <a:avLst/>
          </a:prstGeom>
          <a:noFill/>
          <a:extLst>
            <a:ext uri="{909E8E84-426E-40DD-AFC4-6F175D3DCCD1}">
              <a14:hiddenFill xmlns:a14="http://schemas.microsoft.com/office/drawing/2010/main">
                <a:solidFill>
                  <a:srgbClr val="FFFFFF"/>
                </a:solidFill>
              </a14:hiddenFill>
            </a:ext>
          </a:extLst>
        </p:spPr>
      </p:pic>
      <p:pic>
        <p:nvPicPr>
          <p:cNvPr id="19476" name="Picture 20" descr="logo_kddi"/>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6588" y="6157913"/>
            <a:ext cx="1679575" cy="560387"/>
          </a:xfrm>
          <a:prstGeom prst="rect">
            <a:avLst/>
          </a:prstGeom>
          <a:noFill/>
          <a:extLst>
            <a:ext uri="{909E8E84-426E-40DD-AFC4-6F175D3DCCD1}">
              <a14:hiddenFill xmlns:a14="http://schemas.microsoft.com/office/drawing/2010/main">
                <a:solidFill>
                  <a:srgbClr val="FFFFFF"/>
                </a:solidFill>
              </a14:hiddenFill>
            </a:ext>
          </a:extLst>
        </p:spPr>
      </p:pic>
      <p:pic>
        <p:nvPicPr>
          <p:cNvPr id="19478" name="Picture 22" descr="logo_mits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64300" y="4067175"/>
            <a:ext cx="1708150" cy="560388"/>
          </a:xfrm>
          <a:prstGeom prst="rect">
            <a:avLst/>
          </a:prstGeom>
          <a:noFill/>
          <a:extLst>
            <a:ext uri="{909E8E84-426E-40DD-AFC4-6F175D3DCCD1}">
              <a14:hiddenFill xmlns:a14="http://schemas.microsoft.com/office/drawing/2010/main">
                <a:solidFill>
                  <a:srgbClr val="FFFFFF"/>
                </a:solidFill>
              </a14:hiddenFill>
            </a:ext>
          </a:extLst>
        </p:spPr>
      </p:pic>
      <p:pic>
        <p:nvPicPr>
          <p:cNvPr id="19479" name="Picture 23" descr="logo_nt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53213" y="4600575"/>
            <a:ext cx="1362075" cy="560388"/>
          </a:xfrm>
          <a:prstGeom prst="rect">
            <a:avLst/>
          </a:prstGeom>
          <a:noFill/>
          <a:extLst>
            <a:ext uri="{909E8E84-426E-40DD-AFC4-6F175D3DCCD1}">
              <a14:hiddenFill xmlns:a14="http://schemas.microsoft.com/office/drawing/2010/main">
                <a:solidFill>
                  <a:srgbClr val="FFFFFF"/>
                </a:solidFill>
              </a14:hiddenFill>
            </a:ext>
          </a:extLst>
        </p:spPr>
      </p:pic>
      <p:pic>
        <p:nvPicPr>
          <p:cNvPr id="19480" name="Picture 24" descr="logo_matsushita"/>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11938" y="5133975"/>
            <a:ext cx="1411287" cy="560388"/>
          </a:xfrm>
          <a:prstGeom prst="rect">
            <a:avLst/>
          </a:prstGeom>
          <a:noFill/>
          <a:extLst>
            <a:ext uri="{909E8E84-426E-40DD-AFC4-6F175D3DCCD1}">
              <a14:hiddenFill xmlns:a14="http://schemas.microsoft.com/office/drawing/2010/main">
                <a:solidFill>
                  <a:srgbClr val="FFFFFF"/>
                </a:solidFill>
              </a14:hiddenFill>
            </a:ext>
          </a:extLst>
        </p:spPr>
      </p:pic>
      <p:pic>
        <p:nvPicPr>
          <p:cNvPr id="19481" name="Picture 25" descr="logo_samsu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27788" y="5965825"/>
            <a:ext cx="1797050" cy="558800"/>
          </a:xfrm>
          <a:prstGeom prst="rect">
            <a:avLst/>
          </a:prstGeom>
          <a:noFill/>
          <a:extLst>
            <a:ext uri="{909E8E84-426E-40DD-AFC4-6F175D3DCCD1}">
              <a14:hiddenFill xmlns:a14="http://schemas.microsoft.com/office/drawing/2010/main">
                <a:solidFill>
                  <a:srgbClr val="FFFFFF"/>
                </a:solidFill>
              </a14:hiddenFill>
            </a:ext>
          </a:extLst>
        </p:spPr>
      </p:pic>
      <p:pic>
        <p:nvPicPr>
          <p:cNvPr id="19483" name="Picture 27" descr="logo_sanyo"/>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029700" y="4067175"/>
            <a:ext cx="1455738" cy="560388"/>
          </a:xfrm>
          <a:prstGeom prst="rect">
            <a:avLst/>
          </a:prstGeom>
          <a:noFill/>
          <a:extLst>
            <a:ext uri="{909E8E84-426E-40DD-AFC4-6F175D3DCCD1}">
              <a14:hiddenFill xmlns:a14="http://schemas.microsoft.com/office/drawing/2010/main">
                <a:solidFill>
                  <a:srgbClr val="FFFFFF"/>
                </a:solidFill>
              </a14:hiddenFill>
            </a:ext>
          </a:extLst>
        </p:spPr>
      </p:pic>
      <p:pic>
        <p:nvPicPr>
          <p:cNvPr id="19484" name="Picture 28" descr="logo_scientific"/>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029700" y="4791075"/>
            <a:ext cx="1290638" cy="560388"/>
          </a:xfrm>
          <a:prstGeom prst="rect">
            <a:avLst/>
          </a:prstGeom>
          <a:noFill/>
          <a:extLst>
            <a:ext uri="{909E8E84-426E-40DD-AFC4-6F175D3DCCD1}">
              <a14:hiddenFill xmlns:a14="http://schemas.microsoft.com/office/drawing/2010/main">
                <a:solidFill>
                  <a:srgbClr val="FFFFFF"/>
                </a:solidFill>
              </a14:hiddenFill>
            </a:ext>
          </a:extLst>
        </p:spPr>
      </p:pic>
      <p:pic>
        <p:nvPicPr>
          <p:cNvPr id="19485" name="Picture 29" descr="logo_sony"/>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020175" y="6410325"/>
            <a:ext cx="2228850" cy="479425"/>
          </a:xfrm>
          <a:prstGeom prst="rect">
            <a:avLst/>
          </a:prstGeom>
          <a:noFill/>
          <a:extLst>
            <a:ext uri="{909E8E84-426E-40DD-AFC4-6F175D3DCCD1}">
              <a14:hiddenFill xmlns:a14="http://schemas.microsoft.com/office/drawing/2010/main">
                <a:solidFill>
                  <a:srgbClr val="FFFFFF"/>
                </a:solidFill>
              </a14:hiddenFill>
            </a:ext>
          </a:extLst>
        </p:spPr>
      </p:pic>
      <p:pic>
        <p:nvPicPr>
          <p:cNvPr id="19486" name="Picture 30" descr="logo_thompson"/>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023350" y="7050088"/>
            <a:ext cx="2228850" cy="430212"/>
          </a:xfrm>
          <a:prstGeom prst="rect">
            <a:avLst/>
          </a:prstGeom>
          <a:noFill/>
          <a:extLst>
            <a:ext uri="{909E8E84-426E-40DD-AFC4-6F175D3DCCD1}">
              <a14:hiddenFill xmlns:a14="http://schemas.microsoft.com/office/drawing/2010/main">
                <a:solidFill>
                  <a:srgbClr val="FFFFFF"/>
                </a:solidFill>
              </a14:hiddenFill>
            </a:ext>
          </a:extLst>
        </p:spPr>
      </p:pic>
      <p:pic>
        <p:nvPicPr>
          <p:cNvPr id="19487" name="Picture 31" descr="logo_toshiba"/>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029700" y="7645400"/>
            <a:ext cx="2211388" cy="384175"/>
          </a:xfrm>
          <a:prstGeom prst="rect">
            <a:avLst/>
          </a:prstGeom>
          <a:noFill/>
          <a:extLst>
            <a:ext uri="{909E8E84-426E-40DD-AFC4-6F175D3DCCD1}">
              <a14:hiddenFill xmlns:a14="http://schemas.microsoft.com/office/drawing/2010/main">
                <a:solidFill>
                  <a:srgbClr val="FFFFFF"/>
                </a:solidFill>
              </a14:hiddenFill>
            </a:ext>
          </a:extLst>
        </p:spPr>
      </p:pic>
      <p:sp>
        <p:nvSpPr>
          <p:cNvPr id="19489" name="Rectangle 33"/>
          <p:cNvSpPr>
            <a:spLocks noGrp="1" noChangeArrowheads="1"/>
          </p:cNvSpPr>
          <p:nvPr>
            <p:ph type="title" idx="4294967295"/>
          </p:nvPr>
        </p:nvSpPr>
        <p:spPr>
          <a:xfrm>
            <a:off x="892175" y="106363"/>
            <a:ext cx="10102850" cy="1066800"/>
          </a:xfrm>
        </p:spPr>
        <p:txBody>
          <a:bodyPr/>
          <a:lstStyle/>
          <a:p>
            <a:r>
              <a:rPr lang="en-US" altLang="en-US"/>
              <a:t>Licensors – MPEG-2</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B1B860C4-280E-4DA8-9F62-BEBDF1DB753C}" type="datetime1">
              <a:rPr lang="en-US" altLang="en-US"/>
              <a:pPr/>
              <a:t>10/17/2015</a:t>
            </a:fld>
            <a:endParaRPr lang="en-US" altLang="en-US"/>
          </a:p>
        </p:txBody>
      </p:sp>
      <p:sp>
        <p:nvSpPr>
          <p:cNvPr id="6" name="Slide Number Placeholder 3"/>
          <p:cNvSpPr>
            <a:spLocks noGrp="1"/>
          </p:cNvSpPr>
          <p:nvPr>
            <p:ph type="sldNum" sz="quarter" idx="12"/>
          </p:nvPr>
        </p:nvSpPr>
        <p:spPr/>
        <p:txBody>
          <a:bodyPr/>
          <a:lstStyle/>
          <a:p>
            <a:fld id="{B68FA410-73E9-43E4-AE6C-A650C2F5554C}" type="slidenum">
              <a:rPr lang="en-US" altLang="en-US"/>
              <a:pPr/>
              <a:t>48</a:t>
            </a:fld>
            <a:endParaRPr lang="en-US" altLang="en-US"/>
          </a:p>
        </p:txBody>
      </p:sp>
      <p:sp>
        <p:nvSpPr>
          <p:cNvPr id="21507" name="Rectangle 3"/>
          <p:cNvSpPr>
            <a:spLocks noChangeArrowheads="1"/>
          </p:cNvSpPr>
          <p:nvPr/>
        </p:nvSpPr>
        <p:spPr bwMode="auto">
          <a:xfrm>
            <a:off x="0" y="11113"/>
            <a:ext cx="11391900" cy="2665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lstStyle>
            <a:lvl1pPr marL="614363" indent="-614363" defTabSz="1227138">
              <a:defRPr sz="2400">
                <a:solidFill>
                  <a:schemeClr val="tx1"/>
                </a:solidFill>
                <a:latin typeface="Times New Roman" pitchFamily="18" charset="0"/>
              </a:defRPr>
            </a:lvl1pPr>
            <a:lvl2pPr marL="1227138" indent="-612775" defTabSz="1227138">
              <a:defRPr sz="2400">
                <a:solidFill>
                  <a:schemeClr val="tx1"/>
                </a:solidFill>
                <a:latin typeface="Times New Roman" pitchFamily="18" charset="0"/>
              </a:defRPr>
            </a:lvl2pPr>
            <a:lvl3pPr marL="1841500" indent="-614363" defTabSz="1227138">
              <a:defRPr sz="2400">
                <a:solidFill>
                  <a:schemeClr val="tx1"/>
                </a:solidFill>
                <a:latin typeface="Times New Roman" pitchFamily="18" charset="0"/>
              </a:defRPr>
            </a:lvl3pPr>
            <a:lvl4pPr marL="2455863" indent="-614363" defTabSz="1227138">
              <a:defRPr sz="2400">
                <a:solidFill>
                  <a:schemeClr val="tx1"/>
                </a:solidFill>
                <a:latin typeface="Times New Roman" pitchFamily="18" charset="0"/>
              </a:defRPr>
            </a:lvl4pPr>
            <a:lvl5pPr marL="3070225" indent="-614363" defTabSz="1227138">
              <a:defRPr sz="2400">
                <a:solidFill>
                  <a:schemeClr val="tx1"/>
                </a:solidFill>
                <a:latin typeface="Times New Roman" pitchFamily="18" charset="0"/>
              </a:defRPr>
            </a:lvl5pPr>
            <a:lvl6pPr marL="3527425" indent="-614363" defTabSz="1227138" fontAlgn="base">
              <a:spcBef>
                <a:spcPct val="0"/>
              </a:spcBef>
              <a:spcAft>
                <a:spcPct val="0"/>
              </a:spcAft>
              <a:defRPr sz="2400">
                <a:solidFill>
                  <a:schemeClr val="tx1"/>
                </a:solidFill>
                <a:latin typeface="Times New Roman" pitchFamily="18" charset="0"/>
              </a:defRPr>
            </a:lvl6pPr>
            <a:lvl7pPr marL="3984625" indent="-614363" defTabSz="1227138" fontAlgn="base">
              <a:spcBef>
                <a:spcPct val="0"/>
              </a:spcBef>
              <a:spcAft>
                <a:spcPct val="0"/>
              </a:spcAft>
              <a:defRPr sz="2400">
                <a:solidFill>
                  <a:schemeClr val="tx1"/>
                </a:solidFill>
                <a:latin typeface="Times New Roman" pitchFamily="18" charset="0"/>
              </a:defRPr>
            </a:lvl7pPr>
            <a:lvl8pPr marL="4441825" indent="-614363" defTabSz="1227138" fontAlgn="base">
              <a:spcBef>
                <a:spcPct val="0"/>
              </a:spcBef>
              <a:spcAft>
                <a:spcPct val="0"/>
              </a:spcAft>
              <a:defRPr sz="2400">
                <a:solidFill>
                  <a:schemeClr val="tx1"/>
                </a:solidFill>
                <a:latin typeface="Times New Roman" pitchFamily="18" charset="0"/>
              </a:defRPr>
            </a:lvl8pPr>
            <a:lvl9pPr marL="4899025" indent="-614363" defTabSz="1227138" fontAlgn="base">
              <a:spcBef>
                <a:spcPct val="0"/>
              </a:spcBef>
              <a:spcAft>
                <a:spcPct val="0"/>
              </a:spcAft>
              <a:defRPr sz="2400">
                <a:solidFill>
                  <a:schemeClr val="tx1"/>
                </a:solidFill>
                <a:latin typeface="Times New Roman" pitchFamily="18" charset="0"/>
              </a:defRPr>
            </a:lvl9pPr>
          </a:lstStyle>
          <a:p>
            <a:pPr lvl="1" eaLnBrk="0" hangingPunct="0">
              <a:spcBef>
                <a:spcPct val="50000"/>
              </a:spcBef>
            </a:pPr>
            <a:r>
              <a:rPr lang="en-US" altLang="en-US" sz="1200"/>
              <a:t>AAV Australia Pty Ltd 		Access Media S.P.A. 	Action Asia Limited 	Action Duplication Inc. </a:t>
            </a:r>
          </a:p>
          <a:p>
            <a:pPr lvl="1" eaLnBrk="0" hangingPunct="0">
              <a:spcBef>
                <a:spcPct val="50000"/>
              </a:spcBef>
            </a:pPr>
            <a:r>
              <a:rPr lang="en-US" altLang="en-US" sz="1200"/>
              <a:t>Action Electronics Co., Ltd. 		Action Industries (M) SDN. BHD. 	Acoustic Systems, Inc. 	AdCoCom GmbH </a:t>
            </a:r>
          </a:p>
          <a:p>
            <a:pPr lvl="1" eaLnBrk="0" hangingPunct="0">
              <a:spcBef>
                <a:spcPct val="50000"/>
              </a:spcBef>
            </a:pPr>
            <a:r>
              <a:rPr lang="en-US" altLang="en-US" sz="1200"/>
              <a:t>Addonics Technologies, Inc. 	ADI Corporation 		Adspace Networks, Inc. 	AEON Digital Corp </a:t>
            </a:r>
          </a:p>
          <a:p>
            <a:pPr lvl="1" eaLnBrk="0" hangingPunct="0">
              <a:spcBef>
                <a:spcPct val="50000"/>
              </a:spcBef>
            </a:pPr>
            <a:r>
              <a:rPr lang="en-US" altLang="en-US" sz="1200"/>
              <a:t>Aeroflex Lintek, Inc. 		AgileTV Corporation 	Ahead Software AG 	Ahead Software Incorporated </a:t>
            </a:r>
          </a:p>
          <a:p>
            <a:pPr lvl="1" eaLnBrk="0" hangingPunct="0">
              <a:spcBef>
                <a:spcPct val="50000"/>
              </a:spcBef>
            </a:pPr>
            <a:r>
              <a:rPr lang="en-US" altLang="en-US" sz="1200"/>
              <a:t>Airshow, Inc. 		Aiwa Co., Ltd. 		Alcatel 		Alco Digital Devices Limited </a:t>
            </a:r>
          </a:p>
          <a:p>
            <a:pPr lvl="1" eaLnBrk="0" hangingPunct="0">
              <a:spcBef>
                <a:spcPct val="50000"/>
              </a:spcBef>
            </a:pPr>
            <a:r>
              <a:rPr lang="en-US" altLang="en-US" sz="1200"/>
              <a:t>Alcorn McBride, Inc. 		Alienware Corporation 	Alienware Limited 		Alpine Electronics, Inc. </a:t>
            </a:r>
          </a:p>
          <a:p>
            <a:pPr lvl="1" eaLnBrk="0" hangingPunct="0">
              <a:spcBef>
                <a:spcPct val="50000"/>
              </a:spcBef>
            </a:pPr>
            <a:r>
              <a:rPr lang="en-US" altLang="en-US" sz="1200"/>
              <a:t>AMLOGIC, Inc. 		Amnis Systems Inc. 	Amphion Semiconductor (Asia) Limited </a:t>
            </a:r>
          </a:p>
          <a:p>
            <a:pPr lvl="1" eaLnBrk="0" hangingPunct="0">
              <a:spcBef>
                <a:spcPct val="50000"/>
              </a:spcBef>
            </a:pPr>
            <a:r>
              <a:rPr lang="en-US" altLang="en-US" sz="1200"/>
              <a:t>Amphion Semiconductor Inc. 	Amphion Semiconductor Limited 	Amstrad plc 		AMX </a:t>
            </a:r>
          </a:p>
          <a:p>
            <a:pPr lvl="1" eaLnBrk="0" hangingPunct="0">
              <a:spcBef>
                <a:spcPct val="50000"/>
              </a:spcBef>
            </a:pPr>
            <a:r>
              <a:rPr lang="en-US" altLang="en-US" sz="1200"/>
              <a:t>AnalyTotal Ltd. 		AOL Time Warner Inc. 	APIM Informatique S.A.R.L. 	Aplus Technics Co., Ltd. </a:t>
            </a:r>
          </a:p>
          <a:p>
            <a:pPr lvl="1" eaLnBrk="0" hangingPunct="0">
              <a:spcBef>
                <a:spcPct val="50000"/>
              </a:spcBef>
            </a:pPr>
            <a:r>
              <a:rPr lang="en-US" altLang="en-US" sz="1200"/>
              <a:t>Apollo Electronics Group Limited 	Apple Computer, Inc. 	A&amp;R Cambridge Limited 	Arima Computer Corp. </a:t>
            </a:r>
          </a:p>
          <a:p>
            <a:pPr lvl="1" eaLnBrk="0" hangingPunct="0">
              <a:spcBef>
                <a:spcPct val="50000"/>
              </a:spcBef>
            </a:pPr>
            <a:r>
              <a:rPr lang="en-US" altLang="en-US" sz="1200"/>
              <a:t>ASC Audio Video Corporation 	ASE Technologies, Inc. 	Astrodesign, Inc. 		ATL Electronics (M) Sdn. Bhd. </a:t>
            </a:r>
          </a:p>
          <a:p>
            <a:pPr lvl="1" eaLnBrk="0" hangingPunct="0">
              <a:spcBef>
                <a:spcPct val="50000"/>
              </a:spcBef>
            </a:pPr>
            <a:r>
              <a:rPr lang="en-US" altLang="en-US" sz="1200"/>
              <a:t>ATL Hong Kong Limited 		ATLM Taiwan Inc. 	Audiovox Electronics Corporation 	Autodesk, Inc. </a:t>
            </a:r>
          </a:p>
          <a:p>
            <a:pPr lvl="1" eaLnBrk="0" hangingPunct="0">
              <a:spcBef>
                <a:spcPct val="50000"/>
              </a:spcBef>
            </a:pPr>
            <a:r>
              <a:rPr lang="en-US" altLang="en-US" sz="1200"/>
              <a:t>Axis Communications AB 	Bang &amp; Olufsen A/S 	Bashaw, Sean 		Beautiful Enterprise Co., Ltd </a:t>
            </a:r>
          </a:p>
          <a:p>
            <a:pPr lvl="1" eaLnBrk="0" hangingPunct="0">
              <a:spcBef>
                <a:spcPct val="50000"/>
              </a:spcBef>
            </a:pPr>
            <a:r>
              <a:rPr lang="en-US" altLang="en-US" sz="1200"/>
              <a:t>BennArts 		B.H.A. Corporation 	Billionton Systems Inc. 	BitCtrl Systems GmbH </a:t>
            </a:r>
          </a:p>
          <a:p>
            <a:pPr lvl="1" eaLnBrk="0" hangingPunct="0">
              <a:spcBef>
                <a:spcPct val="50000"/>
              </a:spcBef>
            </a:pPr>
            <a:r>
              <a:rPr lang="en-US" altLang="en-US" sz="1200"/>
              <a:t>Blonder Tongue Laboratories, Inc. 	Bose Corporation 		Broadcast Sports Inc. 	Broadcast Technology Limited </a:t>
            </a:r>
          </a:p>
          <a:p>
            <a:pPr lvl="1" eaLnBrk="0" hangingPunct="0">
              <a:spcBef>
                <a:spcPct val="50000"/>
              </a:spcBef>
            </a:pPr>
            <a:r>
              <a:rPr lang="en-US" altLang="en-US" sz="1200"/>
              <a:t>B.U.G., Inc. 		BUFFALO INC. 		Canon Inc. 		Casio Computer Co., Ltd. </a:t>
            </a:r>
          </a:p>
          <a:p>
            <a:pPr lvl="1" eaLnBrk="0" hangingPunct="0">
              <a:spcBef>
                <a:spcPct val="50000"/>
              </a:spcBef>
            </a:pPr>
            <a:r>
              <a:rPr lang="en-US" altLang="en-US" sz="1200"/>
              <a:t>C-Cube Microsystems, Inc. 	CD Linja, Digital Communication Media Oy 		CellStack Systems Ltd </a:t>
            </a:r>
          </a:p>
          <a:p>
            <a:pPr lvl="1" eaLnBrk="0" hangingPunct="0">
              <a:spcBef>
                <a:spcPct val="50000"/>
              </a:spcBef>
            </a:pPr>
            <a:r>
              <a:rPr lang="en-US" altLang="en-US" sz="1200"/>
              <a:t>CenDyne, Inc. 		Cequadrat (USA), Inc. 	CGI Verwaltungsgesellschaft mbH 	Cheertek Inc. </a:t>
            </a:r>
          </a:p>
          <a:p>
            <a:pPr lvl="1" eaLnBrk="0" hangingPunct="0">
              <a:spcBef>
                <a:spcPct val="50000"/>
              </a:spcBef>
            </a:pPr>
            <a:r>
              <a:rPr lang="en-US" altLang="en-US" sz="1200"/>
              <a:t>Chumiecki, Tomasz J. 		Cine Magnetics Video &amp; Digital Laboratories 		CineForm, Inc. </a:t>
            </a:r>
          </a:p>
          <a:p>
            <a:pPr lvl="1" eaLnBrk="0" hangingPunct="0">
              <a:spcBef>
                <a:spcPct val="50000"/>
              </a:spcBef>
            </a:pPr>
            <a:r>
              <a:rPr lang="en-US" altLang="en-US" sz="1200"/>
              <a:t>Cinram France, S.A. 		Cinram Inc. 		Cinram International Inc. 	Cinram Latinoamericana S.A. de C.V. </a:t>
            </a:r>
          </a:p>
          <a:p>
            <a:pPr lvl="1" eaLnBrk="0" hangingPunct="0">
              <a:spcBef>
                <a:spcPct val="50000"/>
              </a:spcBef>
            </a:pPr>
            <a:r>
              <a:rPr lang="en-US" altLang="en-US" sz="1200"/>
              <a:t>Cinram Nederland B.V. 		Cinram Optical Discs, S.A. 	Cinram U.K. Ltd. 		Cirrus Logic Inc. </a:t>
            </a:r>
          </a:p>
          <a:p>
            <a:pPr lvl="1" eaLnBrk="0" hangingPunct="0">
              <a:spcBef>
                <a:spcPct val="50000"/>
              </a:spcBef>
            </a:pPr>
            <a:r>
              <a:rPr lang="en-US" altLang="en-US" sz="1200"/>
              <a:t>CIS Technology Inc. 		Cisco Australia 		Cisco Canada 		Cisco Japan </a:t>
            </a:r>
          </a:p>
          <a:p>
            <a:pPr lvl="1" eaLnBrk="0" hangingPunct="0">
              <a:spcBef>
                <a:spcPct val="50000"/>
              </a:spcBef>
            </a:pPr>
            <a:r>
              <a:rPr lang="en-US" altLang="en-US" sz="1200"/>
              <a:t>Cisco Systems BV and Cisco Systems Capital BV 		Cisco Systems Capital 	Cisco Systems, Inc. </a:t>
            </a:r>
          </a:p>
          <a:p>
            <a:pPr lvl="1" eaLnBrk="0" hangingPunct="0">
              <a:spcBef>
                <a:spcPct val="50000"/>
              </a:spcBef>
            </a:pPr>
            <a:r>
              <a:rPr lang="en-US" altLang="en-US" sz="1200"/>
              <a:t>Clarion Co., Ltd. 		Codex Novus, Inc. 		Columbia Digital Media, Inc. 	Compaq Computer Corporation </a:t>
            </a:r>
          </a:p>
          <a:p>
            <a:pPr lvl="1" eaLnBrk="0" hangingPunct="0">
              <a:spcBef>
                <a:spcPct val="50000"/>
              </a:spcBef>
            </a:pPr>
            <a:r>
              <a:rPr lang="en-US" altLang="en-US" sz="1200"/>
              <a:t>Computational Engineering International 	Computer Modules, Inc. 	Cornet Technology, Inc. 	Coull Limited </a:t>
            </a:r>
          </a:p>
          <a:p>
            <a:pPr lvl="1" eaLnBrk="0" hangingPunct="0">
              <a:spcBef>
                <a:spcPct val="50000"/>
              </a:spcBef>
            </a:pPr>
            <a:r>
              <a:rPr lang="en-US" altLang="en-US" sz="1200"/>
              <a:t>Custom Technology Corporation 	CyberLink Corp. 		Cyrus Electronics Ltd. 	D&amp;M Holdings, Inc. </a:t>
            </a:r>
          </a:p>
          <a:p>
            <a:pPr lvl="1" eaLnBrk="0" hangingPunct="0">
              <a:spcBef>
                <a:spcPct val="50000"/>
              </a:spcBef>
            </a:pPr>
            <a:r>
              <a:rPr lang="en-US" altLang="en-US" sz="1200"/>
              <a:t>d+p GmbH 		Daewoo Electronics Corporation 	Dai Hwa Industrial Co., Ltd. 	Darim Vision Co. </a:t>
            </a:r>
          </a:p>
          <a:p>
            <a:pPr lvl="1" eaLnBrk="0" hangingPunct="0">
              <a:spcBef>
                <a:spcPct val="50000"/>
              </a:spcBef>
            </a:pPr>
            <a:r>
              <a:rPr lang="en-US" altLang="en-US" sz="1200"/>
              <a:t>Data Becker GmbH &amp; Co. KG 	Dataton Utvecklings AB 	DCM Danmark, Digital Communication Media Aps </a:t>
            </a:r>
          </a:p>
          <a:p>
            <a:pPr lvl="1" eaLnBrk="0" hangingPunct="0">
              <a:spcBef>
                <a:spcPct val="50000"/>
              </a:spcBef>
            </a:pPr>
            <a:r>
              <a:rPr lang="en-US" altLang="en-US" sz="1200"/>
              <a:t>DCM Sweden, Digital Communication Media AB 		DCM TriData, Digital Communication Media AB </a:t>
            </a:r>
          </a:p>
        </p:txBody>
      </p:sp>
      <p:sp>
        <p:nvSpPr>
          <p:cNvPr id="21513" name="Rectangle 9"/>
          <p:cNvSpPr>
            <a:spLocks noGrp="1" noChangeArrowheads="1"/>
          </p:cNvSpPr>
          <p:nvPr>
            <p:ph type="title" idx="4294967295"/>
          </p:nvPr>
        </p:nvSpPr>
        <p:spPr>
          <a:xfrm>
            <a:off x="495300" y="427038"/>
            <a:ext cx="10104438" cy="1600200"/>
          </a:xfrm>
        </p:spPr>
        <p:txBody>
          <a:bodyPr/>
          <a:lstStyle/>
          <a:p>
            <a:r>
              <a:rPr lang="en-US" altLang="en-US" sz="2100" b="1"/>
              <a:t>Licensees</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fld id="{9D5C8614-A852-4D63-9965-17614190FCE1}" type="datetime1">
              <a:rPr lang="en-US" altLang="en-US"/>
              <a:pPr/>
              <a:t>10/17/2015</a:t>
            </a:fld>
            <a:endParaRPr lang="en-US" altLang="en-US"/>
          </a:p>
        </p:txBody>
      </p:sp>
      <p:sp>
        <p:nvSpPr>
          <p:cNvPr id="5" name="Slide Number Placeholder 5"/>
          <p:cNvSpPr>
            <a:spLocks noGrp="1"/>
          </p:cNvSpPr>
          <p:nvPr>
            <p:ph type="sldNum" sz="quarter" idx="12"/>
          </p:nvPr>
        </p:nvSpPr>
        <p:spPr/>
        <p:txBody>
          <a:bodyPr/>
          <a:lstStyle/>
          <a:p>
            <a:fld id="{E34CC428-AC34-4BD5-A105-674B3FC02B54}" type="slidenum">
              <a:rPr lang="en-US" altLang="en-US"/>
              <a:pPr/>
              <a:t>49</a:t>
            </a:fld>
            <a:endParaRPr lang="en-US" altLang="en-US"/>
          </a:p>
        </p:txBody>
      </p:sp>
      <p:sp>
        <p:nvSpPr>
          <p:cNvPr id="24580" name="Rectangle 4"/>
          <p:cNvSpPr>
            <a:spLocks noChangeArrowheads="1"/>
          </p:cNvSpPr>
          <p:nvPr/>
        </p:nvSpPr>
        <p:spPr bwMode="auto">
          <a:xfrm>
            <a:off x="0" y="704850"/>
            <a:ext cx="11887200" cy="698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spAutoFit/>
          </a:bodyPr>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lvl="1" eaLnBrk="0" hangingPunct="0">
              <a:spcBef>
                <a:spcPct val="50000"/>
              </a:spcBef>
            </a:pPr>
            <a:r>
              <a:rPr lang="en-US" altLang="en-US" sz="1200"/>
              <a:t>DEFINITION Consultants Ltd. 	Delco Electronics Corporation 	DELL Products, L.P. 	DENON, Ltd. </a:t>
            </a:r>
          </a:p>
          <a:p>
            <a:pPr lvl="1" eaLnBrk="0" hangingPunct="0">
              <a:spcBef>
                <a:spcPct val="50000"/>
              </a:spcBef>
            </a:pPr>
            <a:r>
              <a:rPr lang="en-US" altLang="en-US" sz="1200"/>
              <a:t>Denon Electronic GmbH 		Digatron Industrie-Elektronik GmbH 	DigiOn, Inc. 		Digital Audio Disc Corporation </a:t>
            </a:r>
          </a:p>
          <a:p>
            <a:pPr lvl="1" eaLnBrk="0" hangingPunct="0">
              <a:spcBef>
                <a:spcPct val="50000"/>
              </a:spcBef>
            </a:pPr>
            <a:r>
              <a:rPr lang="en-US" altLang="en-US" sz="1200"/>
              <a:t>Digital Communication Media AB 	Digital Media Technologies, Ltd. 	Digital Networks North America, Inc. 	Digital Transmission Equipment </a:t>
            </a:r>
          </a:p>
          <a:p>
            <a:pPr lvl="1" eaLnBrk="0" hangingPunct="0">
              <a:spcBef>
                <a:spcPct val="50000"/>
              </a:spcBef>
            </a:pPr>
            <a:r>
              <a:rPr lang="en-US" altLang="en-US" sz="1200"/>
              <a:t>Digital Video Services 		Digital Vision AB 		Digitalfabriken Göteborg, Digital Communication Media AB </a:t>
            </a:r>
          </a:p>
          <a:p>
            <a:pPr lvl="1" eaLnBrk="0" hangingPunct="0">
              <a:spcBef>
                <a:spcPct val="50000"/>
              </a:spcBef>
            </a:pPr>
            <a:r>
              <a:rPr lang="en-US" altLang="en-US" sz="1200"/>
              <a:t>Diotech SMT Product Co., Ltd. 	Direct Broadcasting Satellite Corporation 		DirectSat Corporation </a:t>
            </a:r>
          </a:p>
          <a:p>
            <a:pPr lvl="1" eaLnBrk="0" hangingPunct="0">
              <a:spcBef>
                <a:spcPct val="50000"/>
              </a:spcBef>
            </a:pPr>
            <a:r>
              <a:rPr lang="en-US" altLang="en-US" sz="1200"/>
              <a:t>Disctronics Manufacturing (UK) Limited 	Dish Entertainment Corporation 	Dish Factory Direct Corporation 	Dish, Ltd. </a:t>
            </a:r>
          </a:p>
          <a:p>
            <a:pPr lvl="1" eaLnBrk="0" hangingPunct="0">
              <a:spcBef>
                <a:spcPct val="50000"/>
              </a:spcBef>
            </a:pPr>
            <a:r>
              <a:rPr lang="en-US" altLang="en-US" sz="1200"/>
              <a:t>DIVA Systems Corporation 	DivXNetworks, Inc. (DIVX) 	Doremi Labs, Inc. 		Drastic Technologies Ltd. </a:t>
            </a:r>
          </a:p>
          <a:p>
            <a:pPr lvl="1" eaLnBrk="0" hangingPunct="0">
              <a:spcBef>
                <a:spcPct val="50000"/>
              </a:spcBef>
            </a:pPr>
            <a:r>
              <a:rPr lang="en-US" altLang="en-US" sz="1200"/>
              <a:t>DResearch Digital Media Systems GmbH 	D.S. Corporation 		DVD Retail Ltd. (Mirror) 	DX Antenna Co., Ltd. </a:t>
            </a:r>
          </a:p>
          <a:p>
            <a:pPr lvl="1" eaLnBrk="0" hangingPunct="0">
              <a:spcBef>
                <a:spcPct val="50000"/>
              </a:spcBef>
            </a:pPr>
            <a:r>
              <a:rPr lang="en-US" altLang="en-US" sz="1200"/>
              <a:t>Eastern Asia Technology Limited 	Eastwin Technology Inc 	Eastwin Technology Industries (Hui Yang) Co. Ltd. </a:t>
            </a:r>
          </a:p>
          <a:p>
            <a:pPr lvl="1" eaLnBrk="0" hangingPunct="0">
              <a:spcBef>
                <a:spcPct val="50000"/>
              </a:spcBef>
            </a:pPr>
            <a:r>
              <a:rPr lang="en-US" altLang="en-US" sz="1200"/>
              <a:t>Easy Systems Japan Ltd. 		Echonet Business Network, Inc. 	Echosphere Corporation 	Echosphere De Mexico S.De R.L. De. C.V. 			EchoStar Acceptance Corporation 	EchoStar Communications Corporation </a:t>
            </a:r>
          </a:p>
          <a:p>
            <a:pPr lvl="1" eaLnBrk="0" hangingPunct="0">
              <a:spcBef>
                <a:spcPct val="50000"/>
              </a:spcBef>
            </a:pPr>
            <a:r>
              <a:rPr lang="en-US" altLang="en-US" sz="1200"/>
              <a:t>EchoStar DBS Corporation 	EchoStar Indonesia Corporation 	EchoStar International Corporation 	EchoStar International (Maritius Limited) 			EchoStar KuX Corporation 	EchoStar Manufacturing and Distribution Private Limited (India) </a:t>
            </a:r>
          </a:p>
          <a:p>
            <a:pPr lvl="1" eaLnBrk="0" hangingPunct="0">
              <a:spcBef>
                <a:spcPct val="50000"/>
              </a:spcBef>
            </a:pPr>
            <a:r>
              <a:rPr lang="en-US" altLang="en-US" sz="1200"/>
              <a:t>EchoStar North America Corporation 	EchoStar PAC Corporation 	EchoStar Real Estate Corporation 	EchoStar Real Estate Corporation II </a:t>
            </a:r>
          </a:p>
          <a:p>
            <a:pPr lvl="1" eaLnBrk="0" hangingPunct="0">
              <a:spcBef>
                <a:spcPct val="50000"/>
              </a:spcBef>
            </a:pPr>
            <a:r>
              <a:rPr lang="en-US" altLang="en-US" sz="1200"/>
              <a:t>EchoStar Satellite Broadcasting Corporation 	EchoStar Satellite Corporation 	EchoStar Space Corporation 	EchoStar Technology, Inc. </a:t>
            </a:r>
          </a:p>
          <a:p>
            <a:pPr lvl="1" eaLnBrk="0" hangingPunct="0">
              <a:spcBef>
                <a:spcPct val="50000"/>
              </a:spcBef>
            </a:pPr>
            <a:r>
              <a:rPr lang="en-US" altLang="en-US" sz="1200"/>
              <a:t>ECM Systems Ltd. 		EDGE Co., Ltd. 		EG Technology, Inc. 	ek3 Technologies Inc. </a:t>
            </a:r>
          </a:p>
          <a:p>
            <a:pPr lvl="1" eaLnBrk="0" hangingPunct="0">
              <a:spcBef>
                <a:spcPct val="50000"/>
              </a:spcBef>
            </a:pPr>
            <a:r>
              <a:rPr lang="en-US" altLang="en-US" sz="1200"/>
              <a:t>Elma Ingénierie Informatique 	EMI Global, Inc. 		EMI Recorded Music 	Enlight Corporation </a:t>
            </a:r>
          </a:p>
          <a:p>
            <a:pPr lvl="1" eaLnBrk="0" hangingPunct="0">
              <a:spcBef>
                <a:spcPct val="50000"/>
              </a:spcBef>
            </a:pPr>
            <a:r>
              <a:rPr lang="en-US" altLang="en-US" sz="1200"/>
              <a:t>Enseo, Inc. 		E-Sat, Inc. 		E-Soft Computer Co., Ltd. 	ESBuy.com </a:t>
            </a:r>
          </a:p>
          <a:p>
            <a:pPr lvl="1" eaLnBrk="0" hangingPunct="0">
              <a:spcBef>
                <a:spcPct val="50000"/>
              </a:spcBef>
            </a:pPr>
            <a:r>
              <a:rPr lang="en-US" altLang="en-US" sz="1200"/>
              <a:t>ESDG Konsult AB 		Etronics Corporation 	EuroNimbus S.A. 		Evatone, Inc. </a:t>
            </a:r>
          </a:p>
          <a:p>
            <a:pPr lvl="1" eaLnBrk="0" hangingPunct="0">
              <a:spcBef>
                <a:spcPct val="50000"/>
              </a:spcBef>
            </a:pPr>
            <a:r>
              <a:rPr lang="en-US" altLang="en-US" sz="1200"/>
              <a:t>Exatel Visual Systems, Inc. 	FineArch Inc. 		First Virtual Communications, Inc. 	Flextracker Sdn. Bhd. </a:t>
            </a:r>
          </a:p>
          <a:p>
            <a:pPr lvl="1" eaLnBrk="0" hangingPunct="0">
              <a:spcBef>
                <a:spcPct val="50000"/>
              </a:spcBef>
            </a:pPr>
            <a:r>
              <a:rPr lang="en-US" altLang="en-US" sz="1200"/>
              <a:t>Formation, Inc. 		Frey Technologies, LLC 	Fujitsu Limited 		Fujitsu Siemens Computers </a:t>
            </a:r>
          </a:p>
          <a:p>
            <a:pPr lvl="1" eaLnBrk="0" hangingPunct="0">
              <a:spcBef>
                <a:spcPct val="50000"/>
              </a:spcBef>
            </a:pPr>
            <a:r>
              <a:rPr lang="en-US" altLang="en-US" sz="1200"/>
              <a:t>Fujitsu Siemens Computers AB 	Fujitsu Siemens Computers AG 	Fujitsu Siemens Computers AS 	Fujitsu Siemens Computers A/S </a:t>
            </a:r>
          </a:p>
          <a:p>
            <a:pPr lvl="1" eaLnBrk="0" hangingPunct="0">
              <a:spcBef>
                <a:spcPct val="50000"/>
              </a:spcBef>
            </a:pPr>
            <a:r>
              <a:rPr lang="en-US" altLang="en-US" sz="1200"/>
              <a:t>Fujitsu Siemens Computers BV 	Fujitsu Siemens Computers d.d. 	Fujitsu Siemens Computers GmbH 	Fujitsu Siemens Computers KFT </a:t>
            </a:r>
          </a:p>
          <a:p>
            <a:pPr lvl="1" eaLnBrk="0" hangingPunct="0">
              <a:spcBef>
                <a:spcPct val="50000"/>
              </a:spcBef>
            </a:pPr>
            <a:r>
              <a:rPr lang="en-US" altLang="en-US" sz="1200"/>
              <a:t>Fujitsu Siemens Computers Ltd 	Fujitsu Siemens Computers Oy 	Fujitsu Siemens Computers (Pty) Ltd 	Fujitsu Siemens Computers s.r.o. </a:t>
            </a:r>
          </a:p>
          <a:p>
            <a:pPr lvl="1" eaLnBrk="0" hangingPunct="0">
              <a:spcBef>
                <a:spcPct val="50000"/>
              </a:spcBef>
            </a:pPr>
            <a:r>
              <a:rPr lang="en-US" altLang="en-US" sz="1200"/>
              <a:t>Fujitsu Siemens Computers SA 	Fujitsu Siemens Computers SL 	Fujitsu Siemens Computers SP. z.o.o. 	Fujitsu Siemens Computers SpA </a:t>
            </a:r>
          </a:p>
          <a:p>
            <a:pPr lvl="1" eaLnBrk="0" hangingPunct="0">
              <a:spcBef>
                <a:spcPct val="50000"/>
              </a:spcBef>
            </a:pPr>
            <a:r>
              <a:rPr lang="en-US" altLang="en-US" sz="1200"/>
              <a:t>FUJITSU TEN LIMITED 		Funai Electric Co., Ltd. 	Futic Electronics Ltd 	Gateway, Inc.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5A2687D-9E4B-4CB2-A581-F7BFB427D097}" type="datetime1">
              <a:rPr lang="en-US" altLang="en-US"/>
              <a:pPr/>
              <a:t>10/17/2015</a:t>
            </a:fld>
            <a:endParaRPr lang="en-US" altLang="en-US"/>
          </a:p>
        </p:txBody>
      </p:sp>
      <p:sp>
        <p:nvSpPr>
          <p:cNvPr id="6" name="Slide Number Placeholder 5"/>
          <p:cNvSpPr>
            <a:spLocks noGrp="1"/>
          </p:cNvSpPr>
          <p:nvPr>
            <p:ph type="sldNum" sz="quarter" idx="12"/>
          </p:nvPr>
        </p:nvSpPr>
        <p:spPr/>
        <p:txBody>
          <a:bodyPr/>
          <a:lstStyle/>
          <a:p>
            <a:fld id="{3B88CE81-25F5-4760-A7F1-A2F9EF4BB16F}" type="slidenum">
              <a:rPr lang="en-US" altLang="en-US"/>
              <a:pPr/>
              <a:t>5</a:t>
            </a:fld>
            <a:endParaRPr lang="en-US" altLang="en-US"/>
          </a:p>
        </p:txBody>
      </p:sp>
      <p:graphicFrame>
        <p:nvGraphicFramePr>
          <p:cNvPr id="147460" name="Object 4"/>
          <p:cNvGraphicFramePr>
            <a:graphicFrameLocks noChangeAspect="1"/>
          </p:cNvGraphicFramePr>
          <p:nvPr/>
        </p:nvGraphicFramePr>
        <p:xfrm>
          <a:off x="1676400" y="0"/>
          <a:ext cx="8475663" cy="8750300"/>
        </p:xfrm>
        <a:graphic>
          <a:graphicData uri="http://schemas.openxmlformats.org/presentationml/2006/ole">
            <mc:AlternateContent xmlns:mc="http://schemas.openxmlformats.org/markup-compatibility/2006">
              <mc:Choice xmlns:v="urn:schemas-microsoft-com:vml" Requires="v">
                <p:oleObj spid="_x0000_s147473" name="MS Org Chart" r:id="rId4" imgW="2050920" imgH="1536480" progId="OrgPlusWOPX.4">
                  <p:embed/>
                </p:oleObj>
              </mc:Choice>
              <mc:Fallback>
                <p:oleObj name="MS Org Chart" r:id="rId4" imgW="2050920" imgH="1536480" progId="OrgPlusWOPX.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0"/>
                        <a:ext cx="8475663" cy="875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7462" name="Rectangle 6"/>
          <p:cNvSpPr>
            <a:spLocks noGrp="1" noChangeArrowheads="1"/>
          </p:cNvSpPr>
          <p:nvPr>
            <p:ph type="title"/>
          </p:nvPr>
        </p:nvSpPr>
        <p:spPr>
          <a:xfrm>
            <a:off x="0" y="0"/>
            <a:ext cx="4800600" cy="1203325"/>
          </a:xfrm>
        </p:spPr>
        <p:txBody>
          <a:bodyPr/>
          <a:lstStyle/>
          <a:p>
            <a:r>
              <a:rPr lang="en-US" altLang="en-US"/>
              <a:t>Crime Chart 3</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fld id="{53F27D6F-6E5A-40B5-B2AC-F7C6F76FDF12}" type="datetime1">
              <a:rPr lang="en-US" altLang="en-US"/>
              <a:pPr/>
              <a:t>10/17/2015</a:t>
            </a:fld>
            <a:endParaRPr lang="en-US" altLang="en-US"/>
          </a:p>
        </p:txBody>
      </p:sp>
      <p:sp>
        <p:nvSpPr>
          <p:cNvPr id="5" name="Slide Number Placeholder 5"/>
          <p:cNvSpPr>
            <a:spLocks noGrp="1"/>
          </p:cNvSpPr>
          <p:nvPr>
            <p:ph type="sldNum" sz="quarter" idx="12"/>
          </p:nvPr>
        </p:nvSpPr>
        <p:spPr/>
        <p:txBody>
          <a:bodyPr/>
          <a:lstStyle/>
          <a:p>
            <a:fld id="{C1ED9469-FAAA-4801-8CAC-0C8739FE8D4E}" type="slidenum">
              <a:rPr lang="en-US" altLang="en-US"/>
              <a:pPr/>
              <a:t>50</a:t>
            </a:fld>
            <a:endParaRPr lang="en-US" altLang="en-US"/>
          </a:p>
        </p:txBody>
      </p:sp>
      <p:sp>
        <p:nvSpPr>
          <p:cNvPr id="25604" name="Rectangle 4"/>
          <p:cNvSpPr>
            <a:spLocks noChangeArrowheads="1"/>
          </p:cNvSpPr>
          <p:nvPr/>
        </p:nvSpPr>
        <p:spPr bwMode="auto">
          <a:xfrm>
            <a:off x="0" y="22225"/>
            <a:ext cx="11887200" cy="936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spAutoFit/>
          </a:bodyPr>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lvl="1" eaLnBrk="0" hangingPunct="0">
              <a:spcBef>
                <a:spcPct val="50000"/>
              </a:spcBef>
            </a:pPr>
            <a:r>
              <a:rPr lang="en-US" altLang="en-US" sz="1200"/>
              <a:t>GBM Advanced Technology International Inc. 		General Instrument Corporation 	Generic Media Inc. </a:t>
            </a:r>
          </a:p>
          <a:p>
            <a:pPr lvl="1" eaLnBrk="0" hangingPunct="0">
              <a:spcBef>
                <a:spcPct val="50000"/>
              </a:spcBef>
            </a:pPr>
            <a:r>
              <a:rPr lang="en-US" altLang="en-US" sz="1200"/>
              <a:t>GENIX InfoComm Co., Ltd. 	Global Web TV, Inc. 	GPX, Inc. 		Grass Valley (US) Inc. </a:t>
            </a:r>
          </a:p>
          <a:p>
            <a:pPr lvl="1" eaLnBrk="0" hangingPunct="0">
              <a:spcBef>
                <a:spcPct val="50000"/>
              </a:spcBef>
            </a:pPr>
            <a:r>
              <a:rPr lang="en-US" altLang="en-US" sz="1200"/>
              <a:t>Great Wall Digitech Limited 	GRUNDIG AG 		Gyro Media AB 		Gyro Soft AB </a:t>
            </a:r>
          </a:p>
          <a:p>
            <a:pPr lvl="1" eaLnBrk="0" hangingPunct="0">
              <a:spcBef>
                <a:spcPct val="50000"/>
              </a:spcBef>
            </a:pPr>
            <a:r>
              <a:rPr lang="en-US" altLang="en-US" sz="1200"/>
              <a:t>Harman International Industries/Madrigal Audio Laboratories, Inc. 	Harmonic Inc. 		Harvests Multimedia Pte Ltd. </a:t>
            </a:r>
          </a:p>
          <a:p>
            <a:pPr lvl="1" eaLnBrk="0" hangingPunct="0">
              <a:spcBef>
                <a:spcPct val="50000"/>
              </a:spcBef>
            </a:pPr>
            <a:r>
              <a:rPr lang="en-US" altLang="en-US" sz="1200"/>
              <a:t>Heim Systems GmbH 		Helius Inc. 		Heuris Logic Incorporated 	Hewlett-Packard Company </a:t>
            </a:r>
          </a:p>
          <a:p>
            <a:pPr lvl="1" eaLnBrk="0" hangingPunct="0">
              <a:spcBef>
                <a:spcPct val="50000"/>
              </a:spcBef>
            </a:pPr>
            <a:r>
              <a:rPr lang="en-US" altLang="en-US" sz="1200"/>
              <a:t>Hibino Data-com Co., Ltd. 	High Speed Video Inc. 	Hitachi Business Solutions Co., Ltd. 	Hitachi Communication Systems, Incorporated 		Hitachi Electronics Engineering Co., Ltd. 		Hitachi Electronics Products (Malaysia) Sdn. Bhd. 		Hitachi Engineering Co., Ltd. 	Hitachi Home Electronics (America), Inc. </a:t>
            </a:r>
          </a:p>
          <a:p>
            <a:pPr lvl="1" eaLnBrk="0" hangingPunct="0">
              <a:spcBef>
                <a:spcPct val="50000"/>
              </a:spcBef>
            </a:pPr>
            <a:r>
              <a:rPr lang="en-US" altLang="en-US" sz="1200"/>
              <a:t>Hitachi Home Electronics (Europe), Ltd. 	Hitachi Hometec, Ltd. 	Hitachi Information Systems, Ltd. 	Hitachi Kokusai Electric Inc. </a:t>
            </a:r>
          </a:p>
          <a:p>
            <a:pPr lvl="1" eaLnBrk="0" hangingPunct="0">
              <a:spcBef>
                <a:spcPct val="50000"/>
              </a:spcBef>
            </a:pPr>
            <a:r>
              <a:rPr lang="en-US" altLang="en-US" sz="1200"/>
              <a:t>Hitachi, Ltd. 		Hitachi SK Social System Co., Ltd. 	Hitachi Software Engineering America, Ltd. </a:t>
            </a:r>
          </a:p>
          <a:p>
            <a:pPr lvl="1" eaLnBrk="0" hangingPunct="0">
              <a:spcBef>
                <a:spcPct val="50000"/>
              </a:spcBef>
            </a:pPr>
            <a:r>
              <a:rPr lang="en-US" altLang="en-US" sz="1200"/>
              <a:t>Hitachi Software Engineering Co., Ltd. 	Hitachi Software Engineering Europe S.A. 		Hitachi Software Global Technology, Ltd. 			Hitachi Technology (Taiwan) Ltd. 	Hitachi Telecom Technologies, Ltd. 	Hong Kong Tohei E.M.C. Co., Ltd. </a:t>
            </a:r>
          </a:p>
          <a:p>
            <a:pPr lvl="1" eaLnBrk="0" hangingPunct="0">
              <a:spcBef>
                <a:spcPct val="50000"/>
              </a:spcBef>
            </a:pPr>
            <a:r>
              <a:rPr lang="en-US" altLang="en-US" sz="1200"/>
              <a:t>Houston Tracker Systems, Inc. 	HT Ventures, Inc. 		Hughes Network Systems 	Hui Yang Eastway Electronics Co., Ltd </a:t>
            </a:r>
          </a:p>
          <a:p>
            <a:pPr lvl="1" eaLnBrk="0" hangingPunct="0">
              <a:spcBef>
                <a:spcPct val="50000"/>
              </a:spcBef>
            </a:pPr>
            <a:r>
              <a:rPr lang="en-US" altLang="en-US" sz="1200"/>
              <a:t>HUMAX Co., Ltd. 		HUMAX Electronic Ltd. 	Hyunwoo McPlus Co., Ltd. 	IBE, Inc. </a:t>
            </a:r>
          </a:p>
          <a:p>
            <a:pPr lvl="1" eaLnBrk="0" hangingPunct="0">
              <a:spcBef>
                <a:spcPct val="50000"/>
              </a:spcBef>
            </a:pPr>
            <a:r>
              <a:rPr lang="en-US" altLang="en-US" sz="1200"/>
              <a:t>Ikegami Tsushinki Co., Ltd. 	Imagination Technologies Limited 	Imedia Corporation 	iMPath Networks, Inc. </a:t>
            </a:r>
          </a:p>
          <a:p>
            <a:pPr lvl="1" eaLnBrk="0" hangingPunct="0">
              <a:spcBef>
                <a:spcPct val="50000"/>
              </a:spcBef>
            </a:pPr>
            <a:r>
              <a:rPr lang="en-US" altLang="en-US" sz="1200"/>
              <a:t>IMS international media service spa 	Independent Masters Ltd. 	Indoor Outdoor Entertainment, S.A. 	InfoValue Computing, Inc. </a:t>
            </a:r>
          </a:p>
          <a:p>
            <a:pPr lvl="1" eaLnBrk="0" hangingPunct="0">
              <a:spcBef>
                <a:spcPct val="50000"/>
              </a:spcBef>
            </a:pPr>
            <a:r>
              <a:rPr lang="en-US" altLang="en-US" sz="1200"/>
              <a:t>Infocity, Inc. 		Innobits AB 		Innovision Limited 		Institut fuer Rundfunktechnik GmbH </a:t>
            </a:r>
          </a:p>
          <a:p>
            <a:pPr lvl="1" eaLnBrk="0" hangingPunct="0">
              <a:spcBef>
                <a:spcPct val="50000"/>
              </a:spcBef>
            </a:pPr>
            <a:r>
              <a:rPr lang="en-US" altLang="en-US" sz="1200"/>
              <a:t>International Antex, Inc. 		International Fiber Systems, Inc. 	International Image Services Corp. doing</a:t>
            </a:r>
          </a:p>
          <a:p>
            <a:pPr lvl="1" eaLnBrk="0" hangingPunct="0">
              <a:spcBef>
                <a:spcPct val="50000"/>
              </a:spcBef>
            </a:pPr>
            <a:r>
              <a:rPr lang="en-US" altLang="en-US" sz="1200"/>
              <a:t>business as Sonic Foundry Media Services 	International PADI, Inc. 	Interra Digital Video Technologies 	InterVideo, Inc. </a:t>
            </a:r>
          </a:p>
          <a:p>
            <a:pPr lvl="1" eaLnBrk="0" hangingPunct="0">
              <a:spcBef>
                <a:spcPct val="50000"/>
              </a:spcBef>
            </a:pPr>
            <a:r>
              <a:rPr lang="en-US" altLang="en-US" sz="1200"/>
              <a:t>Inventec Electronics (M) Sdn. Bhd. 	iZotope, Inc. 		Japan Communication Equipment Co., Ltd. </a:t>
            </a:r>
          </a:p>
          <a:p>
            <a:pPr lvl="1" eaLnBrk="0" hangingPunct="0">
              <a:spcBef>
                <a:spcPct val="50000"/>
              </a:spcBef>
            </a:pPr>
            <a:r>
              <a:rPr lang="en-US" altLang="en-US" sz="1200"/>
              <a:t>Japan Digital Laboratory Co., Ltd. 	Japan Radio Co., Ltd. 	Japan Wave Inc. 		Jaton Computer Co., Ltd. </a:t>
            </a:r>
          </a:p>
          <a:p>
            <a:pPr lvl="1" eaLnBrk="0" hangingPunct="0">
              <a:spcBef>
                <a:spcPct val="50000"/>
              </a:spcBef>
            </a:pPr>
            <a:r>
              <a:rPr lang="en-US" altLang="en-US" sz="1200"/>
              <a:t>Jeppesen Sanderson, Inc. 		JEPRO Co., Ltd. 		J Hepple, Incorporated 	Jin Shen Long Electronics (Shen Zhen) Co., Ltd 			Kabushikigaisya Fujiyadenki Seisakusyo 		Kaleidescape Canada, Inc. </a:t>
            </a:r>
          </a:p>
          <a:p>
            <a:pPr lvl="1" eaLnBrk="0" hangingPunct="0">
              <a:spcBef>
                <a:spcPct val="50000"/>
              </a:spcBef>
            </a:pPr>
            <a:r>
              <a:rPr lang="en-US" altLang="en-US" sz="1200"/>
              <a:t>Kaleidescape, Inc. 		Kalyani Sharp India Limited 	kdg France SAS 		kdg mediatech AG 	</a:t>
            </a:r>
          </a:p>
          <a:p>
            <a:pPr lvl="1" eaLnBrk="0" hangingPunct="0">
              <a:spcBef>
                <a:spcPct val="50000"/>
              </a:spcBef>
            </a:pPr>
            <a:r>
              <a:rPr lang="en-US" altLang="en-US" sz="1200"/>
              <a:t>kdg netherlands BV 		kdg uk Ltd 		Kent World Co., Ltd 	Kenway Technology Industries (Hui Yang) Co. Ltd. 		Kenwood Corporation 	Kinki General Service Co., Ltd. 	Koninklijke Philips Electronics N.V. </a:t>
            </a:r>
          </a:p>
          <a:p>
            <a:pPr lvl="1" eaLnBrk="0" hangingPunct="0">
              <a:spcBef>
                <a:spcPct val="50000"/>
              </a:spcBef>
            </a:pPr>
            <a:r>
              <a:rPr lang="en-US" altLang="en-US" sz="1200"/>
              <a:t>Krell Industries, Inc. 		KTech Telecommunications, Inc. 	KUME Electric Corporation 	L-3 Communications Systems West </a:t>
            </a:r>
          </a:p>
          <a:p>
            <a:pPr lvl="1" eaLnBrk="0" hangingPunct="0">
              <a:spcBef>
                <a:spcPct val="50000"/>
              </a:spcBef>
            </a:pPr>
            <a:r>
              <a:rPr lang="en-US" altLang="en-US" sz="1200"/>
              <a:t>Lawrence Livermore National Laboratory 	Leica Geosystems GIS &amp; Mapping, LLC 		Leitch Europe Limited </a:t>
            </a:r>
          </a:p>
          <a:p>
            <a:pPr lvl="1" eaLnBrk="0" hangingPunct="0">
              <a:spcBef>
                <a:spcPct val="50000"/>
              </a:spcBef>
            </a:pPr>
            <a:r>
              <a:rPr lang="en-US" altLang="en-US" sz="1200"/>
              <a:t>Leitch Incorporated 		Leitch Technology Corporation 	Leitch Technology International Inc. 	LG Electronics Inc. </a:t>
            </a:r>
          </a:p>
          <a:p>
            <a:pPr lvl="1" eaLnBrk="0" hangingPunct="0">
              <a:spcBef>
                <a:spcPct val="50000"/>
              </a:spcBef>
            </a:pPr>
            <a:r>
              <a:rPr lang="en-US" altLang="en-US" sz="1200"/>
              <a:t>Lidcom Limited 		LifeScience Media 		Lindows.com, Inc. 		Linear Systems Ltd. </a:t>
            </a:r>
          </a:p>
          <a:p>
            <a:pPr lvl="1" eaLnBrk="0" hangingPunct="0">
              <a:spcBef>
                <a:spcPct val="50000"/>
              </a:spcBef>
            </a:pPr>
            <a:r>
              <a:rPr lang="en-US" altLang="en-US" sz="1200"/>
              <a:t>Link Research Ltd. 		Linn Products Limited 	LOEWE OPTA GmbH 	Logic Innovations, Inc. </a:t>
            </a:r>
          </a:p>
          <a:p>
            <a:pPr lvl="1" eaLnBrk="0" hangingPunct="0">
              <a:spcBef>
                <a:spcPct val="50000"/>
              </a:spcBef>
            </a:pPr>
            <a:r>
              <a:rPr lang="en-US" altLang="en-US" sz="1200"/>
              <a:t>Logitec Corporation 		LOGOS Ljud och Bild Produktion AB 	Long Lived e-Computer Technologies Co., Ltd. </a:t>
            </a:r>
          </a:p>
          <a:p>
            <a:pPr lvl="1" eaLnBrk="0" hangingPunct="0">
              <a:spcBef>
                <a:spcPct val="50000"/>
              </a:spcBef>
            </a:pPr>
            <a:r>
              <a:rPr lang="en-US" altLang="en-US" sz="1200"/>
              <a:t>LSI Logic Corporation 		LSI Systems Inc. 		Lu Kee Electronic Company Limited 	LuxSonor Semiconductors, Inc. </a:t>
            </a:r>
          </a:p>
          <a:p>
            <a:pPr lvl="1" eaLnBrk="0" hangingPunct="0">
              <a:spcBef>
                <a:spcPct val="50000"/>
              </a:spcBef>
            </a:pPr>
            <a:r>
              <a:rPr lang="en-US" altLang="en-US" sz="1200"/>
              <a:t>MacroSystem Digital Video AG 	MacroSystem France S.A.S. 	MacroSystem Schweiz AG 	MacroSystem US, Inc. </a:t>
            </a:r>
          </a:p>
          <a:p>
            <a:pPr lvl="1" eaLnBrk="0" hangingPunct="0">
              <a:spcBef>
                <a:spcPct val="50000"/>
              </a:spcBef>
            </a:pPr>
            <a:r>
              <a:rPr lang="en-US" altLang="en-US" sz="1200"/>
              <a:t>MainConcept GmbH 		MainConcept LLC 		MANSEI Corporation 	Manufacturing and Test Co., Inc. dba MATCO 			Manystreams, Inc. 		Manzanita Systems 	Marantz Japan, Inc. </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D946AF6-9F23-47A9-BB93-819050B761FC}" type="datetime1">
              <a:rPr lang="en-US" altLang="en-US"/>
              <a:pPr/>
              <a:t>10/17/2015</a:t>
            </a:fld>
            <a:endParaRPr lang="en-US" altLang="en-US"/>
          </a:p>
        </p:txBody>
      </p:sp>
      <p:sp>
        <p:nvSpPr>
          <p:cNvPr id="6" name="Slide Number Placeholder 5"/>
          <p:cNvSpPr>
            <a:spLocks noGrp="1"/>
          </p:cNvSpPr>
          <p:nvPr>
            <p:ph type="sldNum" sz="quarter" idx="12"/>
          </p:nvPr>
        </p:nvSpPr>
        <p:spPr/>
        <p:txBody>
          <a:bodyPr/>
          <a:lstStyle/>
          <a:p>
            <a:fld id="{B8B02665-F833-4973-8794-A8BC42CBD259}" type="slidenum">
              <a:rPr lang="en-US" altLang="en-US"/>
              <a:pPr/>
              <a:t>51</a:t>
            </a:fld>
            <a:endParaRPr lang="en-US" altLang="en-US"/>
          </a:p>
        </p:txBody>
      </p:sp>
      <p:sp>
        <p:nvSpPr>
          <p:cNvPr id="26628" name="Rectangle 4"/>
          <p:cNvSpPr>
            <a:spLocks noChangeArrowheads="1"/>
          </p:cNvSpPr>
          <p:nvPr/>
        </p:nvSpPr>
        <p:spPr bwMode="auto">
          <a:xfrm>
            <a:off x="0" y="106363"/>
            <a:ext cx="11887200"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spAutoFit/>
          </a:bodyPr>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lvl="1" eaLnBrk="0" hangingPunct="0">
              <a:spcBef>
                <a:spcPct val="50000"/>
              </a:spcBef>
            </a:pPr>
            <a:r>
              <a:rPr lang="en-US" altLang="en-US" sz="1200"/>
              <a:t>Marconi Communications, Inc. 	Mark Gunning 		Mars Technologies, Inc. 	Maspro Denkoh Corporation </a:t>
            </a:r>
          </a:p>
          <a:p>
            <a:pPr lvl="1" eaLnBrk="0" hangingPunct="0">
              <a:spcBef>
                <a:spcPct val="50000"/>
              </a:spcBef>
            </a:pPr>
            <a:r>
              <a:rPr lang="en-US" altLang="en-US" sz="1200"/>
              <a:t>Matsushita Electric Industrial Co., Ltd. 	Matsushita Electric (Taiwan) Co., Ltd. 	Matsushita Electric (U.K.) Ltd. 	Matsushita Electronics Corporation </a:t>
            </a:r>
          </a:p>
          <a:p>
            <a:pPr lvl="1" eaLnBrk="0" hangingPunct="0">
              <a:spcBef>
                <a:spcPct val="50000"/>
              </a:spcBef>
            </a:pPr>
            <a:r>
              <a:rPr lang="en-US" altLang="en-US" sz="1200"/>
              <a:t>Matsushita-Kotobuki Electronics Industries, Ltd. 		Matsushita Kotobuki Electronics Industries of America Inc. </a:t>
            </a:r>
          </a:p>
          <a:p>
            <a:pPr lvl="1" eaLnBrk="0" hangingPunct="0">
              <a:spcBef>
                <a:spcPct val="50000"/>
              </a:spcBef>
            </a:pPr>
            <a:r>
              <a:rPr lang="en-US" altLang="en-US" sz="1200"/>
              <a:t>Matsushita Kotobuki Electronics Sales of America, LLC. 		MAX Internet Communications, Inc. 	MAXpc Technologies, Inc. </a:t>
            </a:r>
          </a:p>
          <a:p>
            <a:pPr lvl="1" eaLnBrk="0" hangingPunct="0">
              <a:spcBef>
                <a:spcPct val="50000"/>
              </a:spcBef>
            </a:pPr>
            <a:r>
              <a:rPr lang="en-US" altLang="en-US" sz="1200"/>
              <a:t>McIntosh Laboratory 		Media Compression LLC 	Media Excel, Inc 		MediaWare Solutions Pty Ltd. </a:t>
            </a:r>
          </a:p>
          <a:p>
            <a:pPr lvl="1" eaLnBrk="0" hangingPunct="0">
              <a:spcBef>
                <a:spcPct val="50000"/>
              </a:spcBef>
            </a:pPr>
            <a:r>
              <a:rPr lang="en-US" altLang="en-US" sz="1200"/>
              <a:t>MedioStream, Inc. 		Memory-Tech Corporation 	Meridian Audio Limited 	Metatec International, Inc. </a:t>
            </a:r>
          </a:p>
          <a:p>
            <a:pPr lvl="1" eaLnBrk="0" hangingPunct="0">
              <a:spcBef>
                <a:spcPct val="50000"/>
              </a:spcBef>
            </a:pPr>
            <a:r>
              <a:rPr lang="en-US" altLang="en-US" sz="1200"/>
              <a:t>Metz-Werke GmbH &amp; Co KG 	Micro Application SA 	Micro Solutions Inc. 	MicronPC, LLC </a:t>
            </a:r>
          </a:p>
          <a:p>
            <a:pPr lvl="1" eaLnBrk="0" hangingPunct="0">
              <a:spcBef>
                <a:spcPct val="50000"/>
              </a:spcBef>
            </a:pPr>
            <a:r>
              <a:rPr lang="en-US" altLang="en-US" sz="1200"/>
              <a:t>Micron Government Computer Systems, LLC 	Microtune (Texas), L.P. 	MidStream Technologies, Inc. 	Minerva Networks, Inc. </a:t>
            </a:r>
          </a:p>
          <a:p>
            <a:pPr lvl="1" eaLnBrk="0" hangingPunct="0">
              <a:spcBef>
                <a:spcPct val="50000"/>
              </a:spcBef>
            </a:pPr>
            <a:r>
              <a:rPr lang="en-US" altLang="en-US" sz="1200"/>
              <a:t>Mintek Digital Inc. 		MIT Media Lab 		Mitsubishi Electric Corporation 	Mokoh &amp; Associates, Inc. </a:t>
            </a:r>
          </a:p>
          <a:p>
            <a:pPr lvl="1" eaLnBrk="0" hangingPunct="0">
              <a:spcBef>
                <a:spcPct val="50000"/>
              </a:spcBef>
            </a:pPr>
            <a:r>
              <a:rPr lang="en-US" altLang="en-US" sz="1200"/>
              <a:t>Moonlight Cordless Ltd. 		Motorola 		MPO 		MRT Technology LLC </a:t>
            </a:r>
          </a:p>
          <a:p>
            <a:pPr lvl="1" eaLnBrk="0" hangingPunct="0">
              <a:spcBef>
                <a:spcPct val="50000"/>
              </a:spcBef>
            </a:pPr>
            <a:r>
              <a:rPr lang="en-US" altLang="en-US" sz="1200"/>
              <a:t>Multimedia Technologies, Inc. 	muvee Technologies Pte. Ltd. 	NagraStar LLC 		Naim Audio Ltd. </a:t>
            </a:r>
          </a:p>
          <a:p>
            <a:pPr lvl="1" eaLnBrk="0" hangingPunct="0">
              <a:spcBef>
                <a:spcPct val="50000"/>
              </a:spcBef>
            </a:pPr>
            <a:r>
              <a:rPr lang="en-US" altLang="en-US" sz="1200"/>
              <a:t>Namsung Corporation 		Nanjing Sharp Electronics Co., Ltd. 	National Semiconductor Corporation 	NCR Corporation </a:t>
            </a:r>
          </a:p>
          <a:p>
            <a:pPr lvl="1" eaLnBrk="0" hangingPunct="0">
              <a:spcBef>
                <a:spcPct val="50000"/>
              </a:spcBef>
            </a:pPr>
            <a:r>
              <a:rPr lang="en-US" altLang="en-US" sz="1200"/>
              <a:t>NCT AG 		NDS Limited 		Neil Galton Consultancy Ltd 	Neos Interactive Ltd. </a:t>
            </a:r>
          </a:p>
          <a:p>
            <a:pPr lvl="1" eaLnBrk="0" hangingPunct="0">
              <a:spcBef>
                <a:spcPct val="50000"/>
              </a:spcBef>
            </a:pPr>
            <a:r>
              <a:rPr lang="en-US" altLang="en-US" sz="1200"/>
              <a:t>NewSoft Technology Corporation 	Next Level Communications, Inc. 	NIHON COMPUTER Co., Ltd. 	Nihon Digital Consumer Electronics Corporation 		Nikko Denki Tsushin Corporation 	Nimbus Manufacturing, Inc. 	Nimbus Manufacturing (UK) Ltd. </a:t>
            </a:r>
          </a:p>
          <a:p>
            <a:pPr lvl="1" eaLnBrk="0" hangingPunct="0">
              <a:spcBef>
                <a:spcPct val="50000"/>
              </a:spcBef>
            </a:pPr>
            <a:r>
              <a:rPr lang="en-US" altLang="en-US" sz="1200"/>
              <a:t>Nokia Corporation by and through it's business unit		Nokia Home Communications 	Norcent Technology Inc. </a:t>
            </a:r>
          </a:p>
        </p:txBody>
      </p:sp>
      <p:sp>
        <p:nvSpPr>
          <p:cNvPr id="26629" name="Rectangle 5"/>
          <p:cNvSpPr>
            <a:spLocks noChangeArrowheads="1"/>
          </p:cNvSpPr>
          <p:nvPr/>
        </p:nvSpPr>
        <p:spPr bwMode="auto">
          <a:xfrm>
            <a:off x="0" y="4857750"/>
            <a:ext cx="11887200" cy="391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spAutoFit/>
          </a:bodyPr>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lvl="1" eaLnBrk="0" hangingPunct="0">
              <a:spcBef>
                <a:spcPct val="50000"/>
              </a:spcBef>
            </a:pPr>
            <a:r>
              <a:rPr lang="en-US" altLang="en-US" sz="1200"/>
              <a:t>NTK Computer Inc. 		NTT Advanced Technology Corporation 		NTT Broadband Initiative Inc. </a:t>
            </a:r>
          </a:p>
          <a:p>
            <a:pPr lvl="1" eaLnBrk="0" hangingPunct="0">
              <a:spcBef>
                <a:spcPct val="50000"/>
              </a:spcBef>
            </a:pPr>
            <a:r>
              <a:rPr lang="en-US" altLang="en-US" sz="1200"/>
              <a:t>NTT Electronics Corporation 	Nuon Semiconductor, Inc. 	Oak Technology, Inc. 	Oki Electric Industry Co., Ltd. </a:t>
            </a:r>
          </a:p>
          <a:p>
            <a:pPr lvl="1" eaLnBrk="0" hangingPunct="0">
              <a:spcBef>
                <a:spcPct val="50000"/>
              </a:spcBef>
            </a:pPr>
            <a:r>
              <a:rPr lang="en-US" altLang="en-US" sz="1200"/>
              <a:t>ONKYO CORPORATION 	ONKYO ELECTRONICS CORPORATION 		ONKYO EUROPE ELECTRONICS GmbH 			ONKYO INDIA PVT. LTD 	ONKYO (MALAYSIA) SDN. BHD 	ONKYO U.S.A. CORPORATION </a:t>
            </a:r>
          </a:p>
          <a:p>
            <a:pPr lvl="1" eaLnBrk="0" hangingPunct="0">
              <a:spcBef>
                <a:spcPct val="50000"/>
              </a:spcBef>
            </a:pPr>
            <a:r>
              <a:rPr lang="en-US" altLang="en-US" sz="1200"/>
              <a:t>Optibase B.V. 		Optibase Europe 		Optibase Inc. 		OPTIBASE LTD. </a:t>
            </a:r>
          </a:p>
          <a:p>
            <a:pPr lvl="1" eaLnBrk="0" hangingPunct="0">
              <a:spcBef>
                <a:spcPct val="50000"/>
              </a:spcBef>
            </a:pPr>
            <a:r>
              <a:rPr lang="en-US" altLang="en-US" sz="1200"/>
              <a:t>Optical Experts Manufacturing, Inc. (OEM) 	OptiDisc Solutions, LLC 	Orion America, Inc. 	Orion Electric Co., Ltd. </a:t>
            </a:r>
          </a:p>
          <a:p>
            <a:pPr lvl="1" eaLnBrk="0" hangingPunct="0">
              <a:spcBef>
                <a:spcPct val="50000"/>
              </a:spcBef>
            </a:pPr>
            <a:r>
              <a:rPr lang="en-US" altLang="en-US" sz="1200"/>
              <a:t>Orion Electric (U.K.) Ltd. 	PAC Interactive Technology, Inc. 	P. Guerra s.r.l. 		Pace Micro Technology PLC </a:t>
            </a:r>
          </a:p>
          <a:p>
            <a:pPr lvl="1" eaLnBrk="0" hangingPunct="0">
              <a:spcBef>
                <a:spcPct val="50000"/>
              </a:spcBef>
            </a:pPr>
            <a:r>
              <a:rPr lang="en-US" altLang="en-US" sz="1200"/>
              <a:t>Padus, Inc. 		Panasonic Automotive Systems Company of America 		</a:t>
            </a:r>
            <a:r>
              <a:rPr lang="en-US" altLang="en-US" sz="1300">
                <a:latin typeface="Arial" charset="0"/>
                <a:cs typeface="Arial" charset="0"/>
              </a:rPr>
              <a:t>Panasonic AVC Networks America, a Division of Matsushita Electric Corporation of America</a:t>
            </a:r>
            <a:r>
              <a:rPr lang="en-US" altLang="en-US" sz="1200"/>
              <a:t> 	Panasonic AVC Networks Australia Pty. Ltd. 	</a:t>
            </a:r>
          </a:p>
          <a:p>
            <a:pPr lvl="1" eaLnBrk="0" hangingPunct="0">
              <a:spcBef>
                <a:spcPct val="50000"/>
              </a:spcBef>
            </a:pPr>
            <a:r>
              <a:rPr lang="en-US" altLang="en-US" sz="1200"/>
              <a:t>Panasonic AVC Networks Germany GmbH 	Panasonic AVC Networks Singapore Pte Ltd 		Panasonic Communications Co., Ltd. </a:t>
            </a:r>
          </a:p>
          <a:p>
            <a:pPr lvl="1" eaLnBrk="0" hangingPunct="0">
              <a:spcBef>
                <a:spcPct val="50000"/>
              </a:spcBef>
            </a:pPr>
            <a:r>
              <a:rPr lang="en-US" altLang="en-US" sz="1200"/>
              <a:t>Panasonic Digital Network Serve Inc. 	Panasonic Disc Manufacturing Corporation of America 		Panasonic Mobile Communications Co., Ltd. 			Panoramic Media 				PC DTV Technologies, LLC </a:t>
            </a:r>
          </a:p>
          <a:p>
            <a:pPr lvl="1" eaLnBrk="0" hangingPunct="0">
              <a:spcBef>
                <a:spcPct val="50000"/>
              </a:spcBef>
            </a:pPr>
            <a:r>
              <a:rPr lang="en-US" altLang="en-US" sz="1200"/>
              <a:t>pcHDTV Inc. 		Pegasus Communications 	Pegasys Inc. 		Photodex Corporation </a:t>
            </a:r>
          </a:p>
          <a:p>
            <a:pPr lvl="1" eaLnBrk="0" hangingPunct="0">
              <a:spcBef>
                <a:spcPct val="50000"/>
              </a:spcBef>
            </a:pPr>
            <a:r>
              <a:rPr lang="en-US" altLang="en-US" sz="1200"/>
              <a:t>PictureToTV.com Pte Ltd. 	Pioneer Corporation 	Pioneer Electronics Manufacturing (Shanghai) Co., Ltd. </a:t>
            </a:r>
          </a:p>
          <a:p>
            <a:pPr lvl="1" eaLnBrk="0" hangingPunct="0">
              <a:spcBef>
                <a:spcPct val="50000"/>
              </a:spcBef>
            </a:pPr>
            <a:r>
              <a:rPr lang="en-US" altLang="en-US" sz="1200"/>
              <a:t>Pioneer Electronics Technology (U.K.) Ltd. 	Pioneer Technology (Malaysia) SDN, BHD 		Pioneer Video Corporation </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fld id="{910BB361-6B04-441C-87D6-C6DE9A4EF3B6}" type="datetime1">
              <a:rPr lang="en-US" altLang="en-US"/>
              <a:pPr/>
              <a:t>10/17/2015</a:t>
            </a:fld>
            <a:endParaRPr lang="en-US" altLang="en-US"/>
          </a:p>
        </p:txBody>
      </p:sp>
      <p:sp>
        <p:nvSpPr>
          <p:cNvPr id="5" name="Slide Number Placeholder 5"/>
          <p:cNvSpPr>
            <a:spLocks noGrp="1"/>
          </p:cNvSpPr>
          <p:nvPr>
            <p:ph type="sldNum" sz="quarter" idx="12"/>
          </p:nvPr>
        </p:nvSpPr>
        <p:spPr/>
        <p:txBody>
          <a:bodyPr/>
          <a:lstStyle/>
          <a:p>
            <a:fld id="{BE29C241-844E-452E-A6E7-8BA3BFC8B26F}" type="slidenum">
              <a:rPr lang="en-US" altLang="en-US"/>
              <a:pPr/>
              <a:t>52</a:t>
            </a:fld>
            <a:endParaRPr lang="en-US" altLang="en-US"/>
          </a:p>
        </p:txBody>
      </p:sp>
      <p:sp>
        <p:nvSpPr>
          <p:cNvPr id="27652" name="Rectangle 4"/>
          <p:cNvSpPr>
            <a:spLocks noChangeArrowheads="1"/>
          </p:cNvSpPr>
          <p:nvPr/>
        </p:nvSpPr>
        <p:spPr bwMode="auto">
          <a:xfrm>
            <a:off x="0" y="639763"/>
            <a:ext cx="11887200" cy="726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spAutoFit/>
          </a:bodyPr>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lvl="1" eaLnBrk="0" hangingPunct="0">
              <a:spcBef>
                <a:spcPct val="50000"/>
              </a:spcBef>
            </a:pPr>
            <a:r>
              <a:rPr lang="en-US" altLang="en-US" sz="1200"/>
              <a:t>Pioneer Video Manufacturing Inc. 	Plat’C2, Inc. 		Popwire Stockholm AB 	Pozzoli S.p.A </a:t>
            </a:r>
          </a:p>
          <a:p>
            <a:pPr lvl="1" eaLnBrk="0" hangingPunct="0">
              <a:spcBef>
                <a:spcPct val="50000"/>
              </a:spcBef>
            </a:pPr>
            <a:r>
              <a:rPr lang="en-US" altLang="en-US" sz="1200"/>
              <a:t>Private Eye Productions 		Prostar Computer, Inc. 	Proton Co., Ltd. Softboat Division Company 	</a:t>
            </a:r>
          </a:p>
          <a:p>
            <a:pPr lvl="1" eaLnBrk="0" hangingPunct="0">
              <a:spcBef>
                <a:spcPct val="50000"/>
              </a:spcBef>
            </a:pPr>
            <a:r>
              <a:rPr lang="en-US" altLang="en-US" sz="1200"/>
              <a:t>Provideo Multimedia Co. Ltd. 	Proximity Pty Ltd 		PT Matsushita Kotobuki Electronics Industries Indonesia </a:t>
            </a:r>
          </a:p>
          <a:p>
            <a:pPr lvl="1" eaLnBrk="0" hangingPunct="0">
              <a:spcBef>
                <a:spcPct val="50000"/>
              </a:spcBef>
            </a:pPr>
            <a:r>
              <a:rPr lang="en-US" altLang="en-US" sz="1200"/>
              <a:t>Pure Motion Ltd 		Questin' Studios 		Radyne ComStream 	RATOC Systems, Inc. </a:t>
            </a:r>
          </a:p>
          <a:p>
            <a:pPr lvl="1" eaLnBrk="0" hangingPunct="0">
              <a:spcBef>
                <a:spcPct val="50000"/>
              </a:spcBef>
            </a:pPr>
            <a:r>
              <a:rPr lang="en-US" altLang="en-US" sz="1200"/>
              <a:t>Regency Recordings Pty Ltd. 	Research Systems, Inc. 	Rohde &amp; Schwarz GmbH &amp; Co. KG 	Roxio ApS </a:t>
            </a:r>
          </a:p>
          <a:p>
            <a:pPr lvl="1" eaLnBrk="0" hangingPunct="0">
              <a:spcBef>
                <a:spcPct val="50000"/>
              </a:spcBef>
            </a:pPr>
            <a:r>
              <a:rPr lang="en-US" altLang="en-US" sz="1200"/>
              <a:t>Roxio CI Ltd. 		Roxio GmbH &amp; Co. KG 	Roxio, Inc. 		Roxio International B.V. </a:t>
            </a:r>
          </a:p>
          <a:p>
            <a:pPr lvl="1" eaLnBrk="0" hangingPunct="0">
              <a:spcBef>
                <a:spcPct val="50000"/>
              </a:spcBef>
            </a:pPr>
            <a:r>
              <a:rPr lang="en-US" altLang="en-US" sz="1200"/>
              <a:t>Roxio Japan Inc. 		S.A.D. GmbH 		S. Anbu Ezhilan 		Salent Technologies Ltd. </a:t>
            </a:r>
          </a:p>
          <a:p>
            <a:pPr lvl="1" eaLnBrk="0" hangingPunct="0">
              <a:spcBef>
                <a:spcPct val="50000"/>
              </a:spcBef>
            </a:pPr>
            <a:r>
              <a:rPr lang="en-US" altLang="en-US" sz="1200"/>
              <a:t>Sampo Corporation 		Samsung Electronics Co., Ltd. 	SANYO Electric Co., Ltd. 	Sanyo Laser Products, Inc. </a:t>
            </a:r>
          </a:p>
          <a:p>
            <a:pPr lvl="1" eaLnBrk="0" hangingPunct="0">
              <a:spcBef>
                <a:spcPct val="50000"/>
              </a:spcBef>
            </a:pPr>
            <a:r>
              <a:rPr lang="en-US" altLang="en-US" sz="1200"/>
              <a:t>SANYO Manufacturing Corporation 	SANYO Technosound Co., Ltd. 	Sasken Communication Technologies Limited </a:t>
            </a:r>
          </a:p>
          <a:p>
            <a:pPr lvl="1" eaLnBrk="0" hangingPunct="0">
              <a:spcBef>
                <a:spcPct val="50000"/>
              </a:spcBef>
            </a:pPr>
            <a:r>
              <a:rPr lang="en-US" altLang="en-US" sz="1200"/>
              <a:t>Satellite Source, Inc. 		Satrec Mauritius Limited 	Scheidt &amp; Bachmann GmbH 	sci-worx GmbH </a:t>
            </a:r>
          </a:p>
          <a:p>
            <a:pPr lvl="1" eaLnBrk="0" hangingPunct="0">
              <a:spcBef>
                <a:spcPct val="50000"/>
              </a:spcBef>
            </a:pPr>
            <a:r>
              <a:rPr lang="en-US" altLang="en-US" sz="1200"/>
              <a:t>Science Applications International Corporation 		Scientific-Atlanta Europe n.v. 	Scientific-Atlanta, Inc. </a:t>
            </a:r>
          </a:p>
          <a:p>
            <a:pPr lvl="1" eaLnBrk="0" hangingPunct="0">
              <a:spcBef>
                <a:spcPct val="50000"/>
              </a:spcBef>
            </a:pPr>
            <a:r>
              <a:rPr lang="en-US" altLang="en-US" sz="1200"/>
              <a:t>Scopus Network Technologies Ltd. 	sedima AG 		Sensoray Company, Inc. 	Sensory Science Corporation </a:t>
            </a:r>
          </a:p>
          <a:p>
            <a:pPr lvl="1" eaLnBrk="0" hangingPunct="0">
              <a:spcBef>
                <a:spcPct val="50000"/>
              </a:spcBef>
            </a:pPr>
            <a:r>
              <a:rPr lang="en-US" altLang="en-US" sz="1200"/>
              <a:t>Serif Europe Limited 		Shanghai Far Year Technology Co., Ltd. 		Sharp Corporation </a:t>
            </a:r>
          </a:p>
          <a:p>
            <a:pPr lvl="1" eaLnBrk="0" hangingPunct="0">
              <a:spcBef>
                <a:spcPct val="50000"/>
              </a:spcBef>
            </a:pPr>
            <a:r>
              <a:rPr lang="en-US" altLang="en-US" sz="1200"/>
              <a:t>Sharp Electronica Espana S.A 	Sharp Electronica Mexico S.A. de C.V. 		Sharp Manufacturing Company of America 			Sharp Manufacturing Company of U.K. 		Sharp Manufacturing Corporation (M) Sdn. Bhd. 		Sharp-Roxy Appliances Corporation (M) Sdn. Bhd. 		Sharp-Roxy Electronics Corporation (M) Sdn. Bhd. 		Sharp Thebnakorn Manufacturing 			Shenzhen Action Electronics Co., Ltd. </a:t>
            </a:r>
          </a:p>
          <a:p>
            <a:pPr lvl="1" eaLnBrk="0" hangingPunct="0">
              <a:spcBef>
                <a:spcPct val="50000"/>
              </a:spcBef>
            </a:pPr>
            <a:r>
              <a:rPr lang="en-US" altLang="en-US" sz="1200"/>
              <a:t>Shenzhen Kaixinda Electronics Co. Ltd. 	Shenzhen Landel Electronics Tech. Co., Ltd. 		Shin Won Industry Co., Ltd. </a:t>
            </a:r>
          </a:p>
          <a:p>
            <a:pPr lvl="1" eaLnBrk="0" hangingPunct="0">
              <a:spcBef>
                <a:spcPct val="50000"/>
              </a:spcBef>
            </a:pPr>
            <a:r>
              <a:rPr lang="en-US" altLang="en-US" sz="1200"/>
              <a:t>Silicon Construction Sweden AB 	Silicon Motion, Inc. 	Simflex Software 		SkyStream Networks Inc. </a:t>
            </a:r>
          </a:p>
          <a:p>
            <a:pPr lvl="1" eaLnBrk="0" hangingPunct="0">
              <a:spcBef>
                <a:spcPct val="50000"/>
              </a:spcBef>
            </a:pPr>
            <a:r>
              <a:rPr lang="en-US" altLang="en-US" sz="1200"/>
              <a:t>Smith &amp; Nephew, Inc. Endoscopy Division 	S.N.A. (Société Nouvelle Aréacem) 	Snell &amp; Wilcox Limited 	Sonic Foundry, Inc. </a:t>
            </a:r>
          </a:p>
          <a:p>
            <a:pPr lvl="1" eaLnBrk="0" hangingPunct="0">
              <a:spcBef>
                <a:spcPct val="50000"/>
              </a:spcBef>
            </a:pPr>
            <a:r>
              <a:rPr lang="en-US" altLang="en-US" sz="1200"/>
              <a:t>Sonic Foundry Media Services, Inc. 	Sonic Foundry Systems Group, Inc. 	Sonic Solutions 		Sonista, Inc. </a:t>
            </a:r>
          </a:p>
          <a:p>
            <a:pPr lvl="1" eaLnBrk="0" hangingPunct="0">
              <a:spcBef>
                <a:spcPct val="50000"/>
              </a:spcBef>
            </a:pPr>
            <a:r>
              <a:rPr lang="en-US" altLang="en-US" sz="1200"/>
              <a:t>Sonopress Iber-Memory, S.A., Spain 	Sonopress, Inc., USA 	Sonopress Ireland Limited 	Sonopress Mexico Una division de BMG Entertainment Mexico S.A. de C.V. 	Sonopress Pan Asia Ltd. 	Sonopress Produktionsgesellschaft für Ton-und Informationsträger </a:t>
            </a:r>
          </a:p>
          <a:p>
            <a:pPr lvl="1" eaLnBrk="0" hangingPunct="0">
              <a:spcBef>
                <a:spcPct val="50000"/>
              </a:spcBef>
            </a:pPr>
            <a:r>
              <a:rPr lang="en-US" altLang="en-US" sz="1200"/>
              <a:t>Sonopress Rimo Indústria e Comércio Fonográfica Ltda 		Sonopress Singapore PTE LTD 	Sony Computer Entertainment Inc. </a:t>
            </a:r>
          </a:p>
          <a:p>
            <a:pPr lvl="1" eaLnBrk="0" hangingPunct="0">
              <a:spcBef>
                <a:spcPct val="50000"/>
              </a:spcBef>
            </a:pPr>
            <a:r>
              <a:rPr lang="en-US" altLang="en-US" sz="1200"/>
              <a:t>Sony Corporation 		Sony DADC Austria AG 	Sony Electronics Inc. 	Sony Music Entertainment (Hong Kong) Ltd. 		Sony Music Entertainment (Japan) Inc. 	Sony Music Entertainment Mexico, S.A. C.V. </a:t>
            </a:r>
          </a:p>
          <a:p>
            <a:pPr lvl="1" eaLnBrk="0" hangingPunct="0">
              <a:spcBef>
                <a:spcPct val="50000"/>
              </a:spcBef>
            </a:pPr>
            <a:r>
              <a:rPr lang="en-US" altLang="en-US" sz="1200"/>
              <a:t>Sony Pictures Digital Inc. 	Sony Service Center (Europe) NV 	Sony United Kingdom, Ltd. 	Sord Computer Corporation </a:t>
            </a:r>
          </a:p>
          <a:p>
            <a:pPr lvl="1" eaLnBrk="0" hangingPunct="0">
              <a:spcBef>
                <a:spcPct val="50000"/>
              </a:spcBef>
            </a:pPr>
            <a:r>
              <a:rPr lang="en-US" altLang="en-US" sz="1200"/>
              <a:t>Sorenson Media, Inc. 		Sourcenext Corporation 	Spectaculaire! 		Spellings Computer Services Ltd. </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fld id="{0D25F87E-9206-4F70-8FAF-C81179704D3C}" type="datetime1">
              <a:rPr lang="en-US" altLang="en-US"/>
              <a:pPr/>
              <a:t>10/17/2015</a:t>
            </a:fld>
            <a:endParaRPr lang="en-US" altLang="en-US"/>
          </a:p>
        </p:txBody>
      </p:sp>
      <p:sp>
        <p:nvSpPr>
          <p:cNvPr id="5" name="Slide Number Placeholder 5"/>
          <p:cNvSpPr>
            <a:spLocks noGrp="1"/>
          </p:cNvSpPr>
          <p:nvPr>
            <p:ph type="sldNum" sz="quarter" idx="12"/>
          </p:nvPr>
        </p:nvSpPr>
        <p:spPr/>
        <p:txBody>
          <a:bodyPr/>
          <a:lstStyle/>
          <a:p>
            <a:fld id="{D33AC8BA-B655-4621-9DA7-67A57CE4CCC7}" type="slidenum">
              <a:rPr lang="en-US" altLang="en-US"/>
              <a:pPr/>
              <a:t>53</a:t>
            </a:fld>
            <a:endParaRPr lang="en-US" altLang="en-US"/>
          </a:p>
        </p:txBody>
      </p:sp>
      <p:sp>
        <p:nvSpPr>
          <p:cNvPr id="28676" name="Rectangle 4"/>
          <p:cNvSpPr>
            <a:spLocks noChangeArrowheads="1"/>
          </p:cNvSpPr>
          <p:nvPr/>
        </p:nvSpPr>
        <p:spPr bwMode="auto">
          <a:xfrm>
            <a:off x="0" y="-66675"/>
            <a:ext cx="11887200" cy="854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spAutoFit/>
          </a:bodyPr>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lvl="1" eaLnBrk="0" hangingPunct="0">
              <a:spcBef>
                <a:spcPct val="50000"/>
              </a:spcBef>
            </a:pPr>
            <a:r>
              <a:rPr lang="en-US" altLang="en-US" sz="1200"/>
              <a:t>Sports Training Media 		S &amp; T Systemtechnik GmbH 	Standard Communications Corp. 	Starlight Video Limited </a:t>
            </a:r>
          </a:p>
          <a:p>
            <a:pPr lvl="1" eaLnBrk="0" hangingPunct="0">
              <a:spcBef>
                <a:spcPct val="50000"/>
              </a:spcBef>
            </a:pPr>
            <a:r>
              <a:rPr lang="en-US" altLang="en-US" sz="1200"/>
              <a:t>Star Video Duplicating 		Stebbing Recording Centre Ltd 	Strategy &amp; Technology Ltd. 	Stream Machine Company </a:t>
            </a:r>
          </a:p>
          <a:p>
            <a:pPr lvl="1" eaLnBrk="0" hangingPunct="0">
              <a:spcBef>
                <a:spcPct val="50000"/>
              </a:spcBef>
            </a:pPr>
            <a:r>
              <a:rPr lang="en-US" altLang="en-US" sz="1200"/>
              <a:t>Stumpfl GmbH 		Sumitomo Electric Industries, Ltd. 	Summit CD Manufacture Ptd Ltd 	Summit Hi-Tech Pte Ltd </a:t>
            </a:r>
          </a:p>
          <a:p>
            <a:pPr lvl="1" eaLnBrk="0" hangingPunct="0">
              <a:spcBef>
                <a:spcPct val="50000"/>
              </a:spcBef>
            </a:pPr>
            <a:r>
              <a:rPr lang="en-US" altLang="en-US" sz="1200"/>
              <a:t>Sunimage Studios Inc. 		Swedish Customs Service 	Syntermed, Inc. 		TAG McLaren Audio Limited </a:t>
            </a:r>
          </a:p>
          <a:p>
            <a:pPr lvl="1" eaLnBrk="0" hangingPunct="0">
              <a:spcBef>
                <a:spcPct val="50000"/>
              </a:spcBef>
            </a:pPr>
            <a:r>
              <a:rPr lang="en-US" altLang="en-US" sz="1200"/>
              <a:t>Taisei Electronics Co., Ltd. 	TAKT Kwiatkowski i Miadzel sp. j. 	Tandberg Television ASA 	Tatung Co. </a:t>
            </a:r>
          </a:p>
          <a:p>
            <a:pPr lvl="1" eaLnBrk="0" hangingPunct="0">
              <a:spcBef>
                <a:spcPct val="50000"/>
              </a:spcBef>
            </a:pPr>
            <a:r>
              <a:rPr lang="en-US" altLang="en-US" sz="1200"/>
              <a:t>TDK Electronics Corporation 	TDK Recording Media Europe S.A. 	TEAC America, Inc. 	TEAC Corporation </a:t>
            </a:r>
          </a:p>
          <a:p>
            <a:pPr lvl="1" eaLnBrk="0" hangingPunct="0">
              <a:spcBef>
                <a:spcPct val="50000"/>
              </a:spcBef>
            </a:pPr>
            <a:r>
              <a:rPr lang="en-US" altLang="en-US" sz="1200"/>
              <a:t>TEAC DEUTSCHLAND GmbH 	TEAC SYSTEM CREATE CORPORATION 		Technicolor Disc Services Corporation </a:t>
            </a:r>
          </a:p>
          <a:p>
            <a:pPr lvl="1" eaLnBrk="0" hangingPunct="0">
              <a:spcBef>
                <a:spcPct val="50000"/>
              </a:spcBef>
            </a:pPr>
            <a:r>
              <a:rPr lang="en-US" altLang="en-US" sz="1200"/>
              <a:t>Technicolor Home Entertainment Services Ireland Ltd. 		Technicolor Mexicana, S. de RL de CV Technicolor Pty Ltd. </a:t>
            </a:r>
          </a:p>
          <a:p>
            <a:pPr lvl="1" eaLnBrk="0" hangingPunct="0">
              <a:spcBef>
                <a:spcPct val="50000"/>
              </a:spcBef>
            </a:pPr>
            <a:r>
              <a:rPr lang="en-US" altLang="en-US" sz="1200"/>
              <a:t>Technicolor Videocassette, Inc. 	TechniSat Digital GmbH 	TechnoScope Co., Ltd. 	TechnoTrend AG </a:t>
            </a:r>
          </a:p>
          <a:p>
            <a:pPr lvl="1" eaLnBrk="0" hangingPunct="0">
              <a:spcBef>
                <a:spcPct val="50000"/>
              </a:spcBef>
            </a:pPr>
            <a:r>
              <a:rPr lang="en-US" altLang="en-US" sz="1200"/>
              <a:t>Techsan I&amp;C Co., Ltd. 		Tekniche Limited 		Tektronix Cambridge Limited 	Tektronix, Inc. </a:t>
            </a:r>
          </a:p>
          <a:p>
            <a:pPr lvl="1" eaLnBrk="0" hangingPunct="0">
              <a:spcBef>
                <a:spcPct val="50000"/>
              </a:spcBef>
            </a:pPr>
            <a:r>
              <a:rPr lang="en-US" altLang="en-US" sz="1200"/>
              <a:t>Telecom Kiki, Ltd. 		Teledac Inc. 		Teleview 		Terr, LLC dba 321 Studios </a:t>
            </a:r>
          </a:p>
          <a:p>
            <a:pPr lvl="1" eaLnBrk="0" hangingPunct="0">
              <a:spcBef>
                <a:spcPct val="50000"/>
              </a:spcBef>
            </a:pPr>
            <a:r>
              <a:rPr lang="en-US" altLang="en-US" sz="1200"/>
              <a:t>The Mireth Technology Corporation 	THOMSON 		THOMSON Broadband UK Ltd. 	THOMSON Digital Europe </a:t>
            </a:r>
          </a:p>
          <a:p>
            <a:pPr lvl="1" eaLnBrk="0" hangingPunct="0">
              <a:spcBef>
                <a:spcPct val="50000"/>
              </a:spcBef>
            </a:pPr>
            <a:r>
              <a:rPr lang="en-US" altLang="en-US" sz="1200"/>
              <a:t>THOMSON multimedia Asia Pacific Pte Ltd 		THOMSON multimedia Hong Kong Ltd. </a:t>
            </a:r>
          </a:p>
          <a:p>
            <a:pPr lvl="1" eaLnBrk="0" hangingPunct="0">
              <a:spcBef>
                <a:spcPct val="50000"/>
              </a:spcBef>
            </a:pPr>
            <a:r>
              <a:rPr lang="en-US" altLang="en-US" sz="1200"/>
              <a:t>THOMSON multimedia Inc. 	THOMSON multimedia Operations (Thailand) Co. Ltd. </a:t>
            </a:r>
          </a:p>
          <a:p>
            <a:pPr lvl="1" eaLnBrk="0" hangingPunct="0">
              <a:spcBef>
                <a:spcPct val="50000"/>
              </a:spcBef>
            </a:pPr>
            <a:r>
              <a:rPr lang="en-US" altLang="en-US" sz="1200"/>
              <a:t>THOMSON multimedia Polska Sp. Z o.o. 	THOMSON Sales Europe S.A. 	THOMSON Television Angers S.A. 	THOMSON TUBES &amp; DISPLAYS S.A.  			TiVo, Inc. 		Tonic Digital Products Limited 	Toppan Printing Co., Ltd. </a:t>
            </a:r>
          </a:p>
          <a:p>
            <a:pPr lvl="1" eaLnBrk="0" hangingPunct="0">
              <a:spcBef>
                <a:spcPct val="50000"/>
              </a:spcBef>
            </a:pPr>
            <a:r>
              <a:rPr lang="en-US" altLang="en-US" sz="1200"/>
              <a:t>Toshiba America Information Systems, Inc. 	Toshiba Computer Systems (Shanghai) Co., Ltd. 		Toshiba Corporation </a:t>
            </a:r>
          </a:p>
          <a:p>
            <a:pPr lvl="1" eaLnBrk="0" hangingPunct="0">
              <a:spcBef>
                <a:spcPct val="50000"/>
              </a:spcBef>
            </a:pPr>
            <a:r>
              <a:rPr lang="en-US" altLang="en-US" sz="1200"/>
              <a:t>Toshiba Europe GmbH 		Toshiba Information Systems (UK) Limited 		TOSHIBA TEC CORPORATION </a:t>
            </a:r>
          </a:p>
          <a:p>
            <a:pPr lvl="1" eaLnBrk="0" hangingPunct="0">
              <a:spcBef>
                <a:spcPct val="50000"/>
              </a:spcBef>
            </a:pPr>
            <a:r>
              <a:rPr lang="en-US" altLang="en-US" sz="1200"/>
              <a:t>TOSHIBA VIDEO PRODUCTS PTE LTD 	Total Technology Co. Ltd. 	TOTTORI ONKYO CORPORATION 	Tottori SANYO Electric Co., Ltd. </a:t>
            </a:r>
          </a:p>
          <a:p>
            <a:pPr lvl="1" eaLnBrk="0" hangingPunct="0">
              <a:spcBef>
                <a:spcPct val="50000"/>
              </a:spcBef>
            </a:pPr>
            <a:r>
              <a:rPr lang="en-US" altLang="en-US" sz="1200"/>
              <a:t>Trilogic 		Troll Technology Corporation 	TTirem, Inc. dba Meritt Electronics 	Twelve Tone Systems, Inc. dba Cakewalk 		UEC Technologies (Pty) Ltd. 	UnLimiter Limited 		UP Technology Co., Ltd. </a:t>
            </a:r>
          </a:p>
          <a:p>
            <a:pPr lvl="1" eaLnBrk="0" hangingPunct="0">
              <a:spcBef>
                <a:spcPct val="50000"/>
              </a:spcBef>
            </a:pPr>
            <a:r>
              <a:rPr lang="en-US" altLang="en-US" sz="1200"/>
              <a:t>U.S. Philips Corporation 		VBrick Systems, Inc. 	VCS Video Communication Systems AG </a:t>
            </a:r>
          </a:p>
          <a:p>
            <a:pPr lvl="1" eaLnBrk="0" hangingPunct="0">
              <a:spcBef>
                <a:spcPct val="50000"/>
              </a:spcBef>
            </a:pPr>
            <a:r>
              <a:rPr lang="en-US" altLang="en-US" sz="1200"/>
              <a:t>Vela Research LP 		Vestel Komunikasyon San. Tic. A. S. 	Victor Company of Japan, Limited 	VideoTele.com, Inc. </a:t>
            </a:r>
          </a:p>
          <a:p>
            <a:pPr lvl="1" eaLnBrk="0" hangingPunct="0">
              <a:spcBef>
                <a:spcPct val="50000"/>
              </a:spcBef>
            </a:pPr>
            <a:r>
              <a:rPr lang="en-US" altLang="en-US" sz="1200"/>
              <a:t>Visionary Solutions Inc. Visteon Corporation 		VITEC MULTIMEDIA 	VITEC MULTIMEDIA Inc </a:t>
            </a:r>
          </a:p>
          <a:p>
            <a:pPr lvl="1" eaLnBrk="0" hangingPunct="0">
              <a:spcBef>
                <a:spcPct val="50000"/>
              </a:spcBef>
            </a:pPr>
            <a:r>
              <a:rPr lang="en-US" altLang="en-US" sz="1200"/>
              <a:t>VOB Computersysteme GmbH 	V.T.V. NV 		WACOM Europe GmbH 	Welton Electronics Limited </a:t>
            </a:r>
          </a:p>
          <a:p>
            <a:pPr lvl="1" eaLnBrk="0" hangingPunct="0">
              <a:spcBef>
                <a:spcPct val="50000"/>
              </a:spcBef>
            </a:pPr>
            <a:r>
              <a:rPr lang="en-US" altLang="en-US" sz="1200"/>
              <a:t>Wescam Europe Limited 	Wescam Inc. 		Wescam Incorporated 	Wescam LLC </a:t>
            </a:r>
          </a:p>
          <a:p>
            <a:pPr lvl="1" eaLnBrk="0" hangingPunct="0">
              <a:spcBef>
                <a:spcPct val="50000"/>
              </a:spcBef>
            </a:pPr>
            <a:r>
              <a:rPr lang="en-US" altLang="en-US" sz="1200"/>
              <a:t>Wescam Sonoma Inc. 		Wiagra 		Winbond Electronics Corp. 	WIS Technologies, Inc. </a:t>
            </a:r>
          </a:p>
          <a:p>
            <a:pPr lvl="1" eaLnBrk="0" hangingPunct="0">
              <a:spcBef>
                <a:spcPct val="50000"/>
              </a:spcBef>
            </a:pPr>
            <a:r>
              <a:rPr lang="en-US" altLang="en-US" sz="1200"/>
              <a:t>Womble Multimedia, Inc. 	World Electric (Thailand) Ltd. 	Wuxi Multimedia Limited 	XION GmbH </a:t>
            </a:r>
          </a:p>
          <a:p>
            <a:pPr lvl="1" eaLnBrk="0" hangingPunct="0">
              <a:spcBef>
                <a:spcPct val="50000"/>
              </a:spcBef>
            </a:pPr>
            <a:r>
              <a:rPr lang="en-US" altLang="en-US" sz="1200"/>
              <a:t>Xzeos Software Sarl 		Ya Bang Industrial Co., Ltd. 	Yamaha Corporation 	Yamaha Electronics Manufacturing (M) SDN.BDH. 		Yanion Company Limited 	Yung Fu Electrical Appliances Corp., Ltd. </a:t>
            </a:r>
          </a:p>
          <a:p>
            <a:pPr lvl="1" eaLnBrk="0" hangingPunct="0">
              <a:spcBef>
                <a:spcPct val="50000"/>
              </a:spcBef>
            </a:pPr>
            <a:r>
              <a:rPr lang="en-US" altLang="en-US" sz="1200"/>
              <a:t>Yokogawa Electric Corporation 	Zapex Technologies, Inc. 	ZapMedia.com, Inc. 	Zenith Electronics Corporation </a:t>
            </a:r>
          </a:p>
          <a:p>
            <a:pPr lvl="1" eaLnBrk="0" hangingPunct="0">
              <a:spcBef>
                <a:spcPct val="50000"/>
              </a:spcBef>
            </a:pPr>
            <a:r>
              <a:rPr lang="en-US" altLang="en-US" sz="1200"/>
              <a:t>Zhongshan KenLoon Digital Technology Co., Ltd. 		Zirbes, Kelly 		ZOO Digital Group plc </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fld id="{7806A12A-6482-4F0B-8A51-C772EDF49428}" type="datetime1">
              <a:rPr lang="en-US" altLang="en-US"/>
              <a:pPr/>
              <a:t>10/17/2015</a:t>
            </a:fld>
            <a:endParaRPr lang="en-US" altLang="en-US"/>
          </a:p>
        </p:txBody>
      </p:sp>
      <p:sp>
        <p:nvSpPr>
          <p:cNvPr id="17" name="Slide Number Placeholder 5"/>
          <p:cNvSpPr>
            <a:spLocks noGrp="1"/>
          </p:cNvSpPr>
          <p:nvPr>
            <p:ph type="sldNum" sz="quarter" idx="12"/>
          </p:nvPr>
        </p:nvSpPr>
        <p:spPr/>
        <p:txBody>
          <a:bodyPr/>
          <a:lstStyle/>
          <a:p>
            <a:fld id="{12E48FCA-250C-446C-8AA0-C5BC441E9CC2}" type="slidenum">
              <a:rPr lang="en-US" altLang="en-US"/>
              <a:pPr/>
              <a:t>54</a:t>
            </a:fld>
            <a:endParaRPr lang="en-US" altLang="en-US"/>
          </a:p>
        </p:txBody>
      </p:sp>
      <p:sp>
        <p:nvSpPr>
          <p:cNvPr id="30724" name="Rectangle 4"/>
          <p:cNvSpPr>
            <a:spLocks noChangeArrowheads="1"/>
          </p:cNvSpPr>
          <p:nvPr/>
        </p:nvSpPr>
        <p:spPr bwMode="auto">
          <a:xfrm>
            <a:off x="-833438" y="1260475"/>
            <a:ext cx="118872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30735" name="Group 15"/>
          <p:cNvGrpSpPr>
            <a:grpSpLocks/>
          </p:cNvGrpSpPr>
          <p:nvPr/>
        </p:nvGrpSpPr>
        <p:grpSpPr bwMode="auto">
          <a:xfrm>
            <a:off x="593725" y="1260475"/>
            <a:ext cx="10996613" cy="7083425"/>
            <a:chOff x="0" y="0"/>
            <a:chExt cx="6159" cy="3187"/>
          </a:xfrm>
        </p:grpSpPr>
        <p:sp>
          <p:nvSpPr>
            <p:cNvPr id="30725" name="Rectangle 5"/>
            <p:cNvSpPr>
              <a:spLocks noChangeArrowheads="1"/>
            </p:cNvSpPr>
            <p:nvPr/>
          </p:nvSpPr>
          <p:spPr bwMode="auto">
            <a:xfrm>
              <a:off x="0" y="0"/>
              <a:ext cx="532" cy="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9204" tIns="199603" rIns="399204" bIns="199603"/>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r>
                <a:rPr lang="en-US" altLang="en-US" sz="1200"/>
                <a:t>  </a:t>
              </a:r>
              <a:r>
                <a:rPr lang="en-US" altLang="en-US"/>
                <a:t> </a:t>
              </a:r>
              <a:r>
                <a:rPr lang="en-US" altLang="en-US" sz="1200"/>
                <a:t>                                               </a:t>
              </a:r>
            </a:p>
          </p:txBody>
        </p:sp>
        <p:sp>
          <p:nvSpPr>
            <p:cNvPr id="30727" name="Rectangle 7"/>
            <p:cNvSpPr>
              <a:spLocks noChangeArrowheads="1"/>
            </p:cNvSpPr>
            <p:nvPr/>
          </p:nvSpPr>
          <p:spPr bwMode="auto">
            <a:xfrm>
              <a:off x="532" y="0"/>
              <a:ext cx="5095" cy="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9204" tIns="199603" rIns="399204" bIns="199603"/>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r>
                <a:rPr lang="en-US" altLang="en-US" sz="1200"/>
                <a:t>  </a:t>
              </a:r>
              <a:r>
                <a:rPr lang="en-US" altLang="en-US" sz="9700"/>
                <a:t> </a:t>
              </a:r>
              <a:r>
                <a:rPr lang="en-US" altLang="en-US" sz="1200"/>
                <a:t>                                                                                                     </a:t>
              </a:r>
            </a:p>
          </p:txBody>
        </p:sp>
        <p:sp>
          <p:nvSpPr>
            <p:cNvPr id="30729" name="Rectangle 9"/>
            <p:cNvSpPr>
              <a:spLocks noChangeArrowheads="1"/>
            </p:cNvSpPr>
            <p:nvPr/>
          </p:nvSpPr>
          <p:spPr bwMode="auto">
            <a:xfrm>
              <a:off x="5627" y="0"/>
              <a:ext cx="532" cy="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9204" tIns="199603" rIns="399204" bIns="199603"/>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r>
                <a:rPr lang="en-US" altLang="en-US" sz="1200"/>
                <a:t>  </a:t>
              </a:r>
              <a:r>
                <a:rPr lang="en-US" altLang="en-US"/>
                <a:t> </a:t>
              </a:r>
              <a:r>
                <a:rPr lang="en-US" altLang="en-US" sz="1200"/>
                <a:t>                                                </a:t>
              </a:r>
            </a:p>
            <a:p>
              <a:pPr algn="ctr" eaLnBrk="0" hangingPunct="0"/>
              <a:r>
                <a:rPr lang="en-US" altLang="en-US" sz="1200"/>
                <a:t>  </a:t>
              </a:r>
              <a:r>
                <a:rPr lang="en-US" altLang="en-US" sz="3400"/>
                <a:t> </a:t>
              </a:r>
              <a:r>
                <a:rPr lang="en-US" altLang="en-US" sz="1200"/>
                <a:t>                              </a:t>
              </a:r>
            </a:p>
            <a:p>
              <a:pPr algn="ctr" eaLnBrk="0" hangingPunct="0"/>
              <a:endParaRPr lang="en-US" altLang="en-US" sz="1200"/>
            </a:p>
          </p:txBody>
        </p:sp>
        <p:sp>
          <p:nvSpPr>
            <p:cNvPr id="30732" name="Rectangle 12"/>
            <p:cNvSpPr>
              <a:spLocks noChangeArrowheads="1"/>
            </p:cNvSpPr>
            <p:nvPr/>
          </p:nvSpPr>
          <p:spPr bwMode="auto">
            <a:xfrm>
              <a:off x="0" y="749"/>
              <a:ext cx="532" cy="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9204" tIns="199603" rIns="399204" bIns="199603"/>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r>
                <a:rPr lang="en-US" altLang="en-US" sz="1200"/>
                <a:t/>
              </a:r>
              <a:br>
                <a:rPr lang="en-US" altLang="en-US" sz="1200"/>
              </a:br>
              <a:r>
                <a:rPr lang="en-US" altLang="en-US" sz="1200"/>
                <a:t> </a:t>
              </a:r>
              <a:endParaRPr lang="en-US" altLang="en-US" sz="3200"/>
            </a:p>
          </p:txBody>
        </p:sp>
        <p:sp>
          <p:nvSpPr>
            <p:cNvPr id="30733" name="Rectangle 13"/>
            <p:cNvSpPr>
              <a:spLocks noChangeArrowheads="1"/>
            </p:cNvSpPr>
            <p:nvPr/>
          </p:nvSpPr>
          <p:spPr bwMode="auto">
            <a:xfrm>
              <a:off x="532" y="749"/>
              <a:ext cx="5095" cy="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9204" tIns="199603" rIns="399204" bIns="199603"/>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r>
                <a:rPr lang="en-US" altLang="en-US" sz="1200"/>
                <a:t/>
              </a:r>
              <a:br>
                <a:rPr lang="en-US" altLang="en-US" sz="1200"/>
              </a:br>
              <a:r>
                <a:rPr lang="en-US" altLang="en-US" sz="1200"/>
                <a:t>Following is a list of licensors of patents included in the MPEG-4 Visual Patent Portfolio License. Their commitment is to provide fair, reasonable, nondiscriminatory licensing of MPEG-4 Visual technology's essential patents. </a:t>
              </a:r>
            </a:p>
            <a:p>
              <a:pPr algn="ctr" eaLnBrk="0" hangingPunct="0"/>
              <a:r>
                <a:rPr lang="en-US" altLang="en-US" sz="1200" b="1"/>
                <a:t>Canon, Inc.</a:t>
              </a:r>
              <a:br>
                <a:rPr lang="en-US" altLang="en-US" sz="1200" b="1"/>
              </a:br>
              <a:r>
                <a:rPr lang="en-US" altLang="en-US" sz="1200" b="1"/>
                <a:t>Curitel Communications, Inc.</a:t>
              </a:r>
              <a:br>
                <a:rPr lang="en-US" altLang="en-US" sz="1200" b="1"/>
              </a:br>
              <a:r>
                <a:rPr lang="en-US" altLang="en-US" sz="1200" b="1"/>
                <a:t>France Télécom, société anonyme</a:t>
              </a:r>
              <a:br>
                <a:rPr lang="en-US" altLang="en-US" sz="1200" b="1"/>
              </a:br>
              <a:r>
                <a:rPr lang="en-US" altLang="en-US" sz="1200" b="1"/>
                <a:t>Fujitsu Limited</a:t>
              </a:r>
              <a:br>
                <a:rPr lang="en-US" altLang="en-US" sz="1200" b="1"/>
              </a:br>
              <a:r>
                <a:rPr lang="en-US" altLang="en-US" sz="1200" b="1"/>
                <a:t>GE Technology Development, Inc.</a:t>
              </a:r>
              <a:br>
                <a:rPr lang="en-US" altLang="en-US" sz="1200" b="1"/>
              </a:br>
              <a:r>
                <a:rPr lang="en-US" altLang="en-US" sz="1200" b="1"/>
                <a:t>General Instrument Corporation</a:t>
              </a:r>
              <a:br>
                <a:rPr lang="en-US" altLang="en-US" sz="1200" b="1"/>
              </a:br>
              <a:r>
                <a:rPr lang="en-US" altLang="en-US" sz="1200" b="1"/>
                <a:t>Hitachi, Ltd.</a:t>
              </a:r>
              <a:br>
                <a:rPr lang="en-US" altLang="en-US" sz="1200" b="1"/>
              </a:br>
              <a:r>
                <a:rPr lang="en-US" altLang="en-US" sz="1200" b="1"/>
                <a:t>KDDI Corporation</a:t>
              </a:r>
              <a:br>
                <a:rPr lang="en-US" altLang="en-US" sz="1200" b="1"/>
              </a:br>
              <a:r>
                <a:rPr lang="en-US" altLang="en-US" sz="1200" b="1"/>
                <a:t>Koninklijke Philips Electronics N.V.</a:t>
              </a:r>
              <a:br>
                <a:rPr lang="en-US" altLang="en-US" sz="1200" b="1"/>
              </a:br>
              <a:r>
                <a:rPr lang="en-US" altLang="en-US" sz="1200" b="1"/>
                <a:t>Matsushita Electric Industrial Co., Ltd.</a:t>
              </a:r>
              <a:br>
                <a:rPr lang="en-US" altLang="en-US" sz="1200" b="1"/>
              </a:br>
              <a:r>
                <a:rPr lang="en-US" altLang="en-US" sz="1200" b="1"/>
                <a:t>Microsoft Corporation</a:t>
              </a:r>
              <a:br>
                <a:rPr lang="en-US" altLang="en-US" sz="1200" b="1"/>
              </a:br>
              <a:r>
                <a:rPr lang="en-US" altLang="en-US" sz="1200" b="1"/>
                <a:t>Mitsubishi Electric Corporation</a:t>
              </a:r>
              <a:br>
                <a:rPr lang="en-US" altLang="en-US" sz="1200" b="1"/>
              </a:br>
              <a:r>
                <a:rPr lang="en-US" altLang="en-US" sz="1200" b="1"/>
                <a:t>Oki Electric Industry Co.</a:t>
              </a:r>
              <a:br>
                <a:rPr lang="en-US" altLang="en-US" sz="1200" b="1"/>
              </a:br>
              <a:r>
                <a:rPr lang="en-US" altLang="en-US" sz="1200" b="1"/>
                <a:t>Samsung Electronics Co., Ltd.</a:t>
              </a:r>
              <a:br>
                <a:rPr lang="en-US" altLang="en-US" sz="1200" b="1"/>
              </a:br>
              <a:r>
                <a:rPr lang="en-US" altLang="en-US" sz="1200" b="1"/>
                <a:t>SANYO Electric Co., Ltd.</a:t>
              </a:r>
              <a:br>
                <a:rPr lang="en-US" altLang="en-US" sz="1200" b="1"/>
              </a:br>
              <a:r>
                <a:rPr lang="en-US" altLang="en-US" sz="1200" b="1"/>
                <a:t>Sharp Kabushiki Kaisha</a:t>
              </a:r>
              <a:br>
                <a:rPr lang="en-US" altLang="en-US" sz="1200" b="1"/>
              </a:br>
              <a:r>
                <a:rPr lang="en-US" altLang="en-US" sz="1200" b="1"/>
                <a:t>Sony Corporation</a:t>
              </a:r>
              <a:br>
                <a:rPr lang="en-US" altLang="en-US" sz="1200" b="1"/>
              </a:br>
              <a:r>
                <a:rPr lang="en-US" altLang="en-US" sz="1200" b="1"/>
                <a:t>Telenor Communication II AS</a:t>
              </a:r>
              <a:br>
                <a:rPr lang="en-US" altLang="en-US" sz="1200" b="1"/>
              </a:br>
              <a:r>
                <a:rPr lang="en-US" altLang="en-US" sz="1200" b="1"/>
                <a:t>Toshiba Corporation</a:t>
              </a:r>
              <a:br>
                <a:rPr lang="en-US" altLang="en-US" sz="1200" b="1"/>
              </a:br>
              <a:r>
                <a:rPr lang="en-US" altLang="en-US" sz="1200" b="1"/>
                <a:t>Victor Company of Japan, Ltd. </a:t>
              </a:r>
              <a:endParaRPr lang="en-US" altLang="en-US" sz="1200"/>
            </a:p>
            <a:p>
              <a:pPr algn="ctr" eaLnBrk="0" hangingPunct="0"/>
              <a:r>
                <a:rPr lang="en-US" altLang="en-US" sz="1200"/>
                <a:t> </a:t>
              </a:r>
            </a:p>
            <a:p>
              <a:pPr algn="ctr" eaLnBrk="0" hangingPunct="0"/>
              <a:endParaRPr lang="en-US" altLang="en-US" sz="3200"/>
            </a:p>
          </p:txBody>
        </p:sp>
        <p:sp>
          <p:nvSpPr>
            <p:cNvPr id="30734" name="Rectangle 14"/>
            <p:cNvSpPr>
              <a:spLocks noChangeArrowheads="1"/>
            </p:cNvSpPr>
            <p:nvPr/>
          </p:nvSpPr>
          <p:spPr bwMode="auto">
            <a:xfrm>
              <a:off x="5627" y="749"/>
              <a:ext cx="532" cy="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9204" tIns="199603" rIns="399204" bIns="199603"/>
            <a:lstStyle/>
            <a:p>
              <a:endParaRPr lang="en-US"/>
            </a:p>
          </p:txBody>
        </p:sp>
      </p:grpSp>
      <p:pic>
        <p:nvPicPr>
          <p:cNvPr id="30726" name="Picture 6" descr="dot_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88" y="1323975"/>
            <a:ext cx="1781176" cy="15875"/>
          </a:xfrm>
          <a:prstGeom prst="rect">
            <a:avLst/>
          </a:prstGeom>
          <a:noFill/>
          <a:extLst>
            <a:ext uri="{909E8E84-426E-40DD-AFC4-6F175D3DCCD1}">
              <a14:hiddenFill xmlns:a14="http://schemas.microsoft.com/office/drawing/2010/main">
                <a:solidFill>
                  <a:srgbClr val="FFFFFF"/>
                </a:solidFill>
              </a14:hiddenFill>
            </a:ext>
          </a:extLst>
        </p:spPr>
      </p:pic>
      <p:pic>
        <p:nvPicPr>
          <p:cNvPr id="30728" name="Picture 8" descr="MPEG Licenso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0838" y="1279525"/>
            <a:ext cx="3467100" cy="1474788"/>
          </a:xfrm>
          <a:prstGeom prst="rect">
            <a:avLst/>
          </a:prstGeom>
          <a:noFill/>
          <a:extLst>
            <a:ext uri="{909E8E84-426E-40DD-AFC4-6F175D3DCCD1}">
              <a14:hiddenFill xmlns:a14="http://schemas.microsoft.com/office/drawing/2010/main">
                <a:solidFill>
                  <a:srgbClr val="FFFFFF"/>
                </a:solidFill>
              </a14:hiddenFill>
            </a:ext>
          </a:extLst>
        </p:spPr>
      </p:pic>
      <p:pic>
        <p:nvPicPr>
          <p:cNvPr id="30730" name="Picture 10" descr="dot_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7875" y="1323975"/>
            <a:ext cx="1782763" cy="15875"/>
          </a:xfrm>
          <a:prstGeom prst="rect">
            <a:avLst/>
          </a:prstGeom>
          <a:noFill/>
          <a:extLst>
            <a:ext uri="{909E8E84-426E-40DD-AFC4-6F175D3DCCD1}">
              <a14:hiddenFill xmlns:a14="http://schemas.microsoft.com/office/drawing/2010/main">
                <a:solidFill>
                  <a:srgbClr val="FFFFFF"/>
                </a:solidFill>
              </a14:hiddenFill>
            </a:ext>
          </a:extLst>
        </p:spPr>
      </p:pic>
      <p:pic>
        <p:nvPicPr>
          <p:cNvPr id="30731" name="Picture 11" descr="h_m4v_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1425" y="533400"/>
            <a:ext cx="1162050" cy="576263"/>
          </a:xfrm>
          <a:prstGeom prst="rect">
            <a:avLst/>
          </a:prstGeom>
          <a:noFill/>
          <a:extLst>
            <a:ext uri="{909E8E84-426E-40DD-AFC4-6F175D3DCCD1}">
              <a14:hiddenFill xmlns:a14="http://schemas.microsoft.com/office/drawing/2010/main">
                <a:solidFill>
                  <a:srgbClr val="FFFFFF"/>
                </a:solidFill>
              </a14:hiddenFill>
            </a:ext>
          </a:extLst>
        </p:spPr>
      </p:pic>
      <p:sp>
        <p:nvSpPr>
          <p:cNvPr id="30737" name="Rectangle 17"/>
          <p:cNvSpPr>
            <a:spLocks noGrp="1" noChangeArrowheads="1"/>
          </p:cNvSpPr>
          <p:nvPr>
            <p:ph type="title"/>
          </p:nvPr>
        </p:nvSpPr>
        <p:spPr/>
        <p:txBody>
          <a:bodyPr/>
          <a:lstStyle/>
          <a:p>
            <a:r>
              <a:rPr lang="en-US" altLang="en-US"/>
              <a:t>MPEG 4 – Visual Licensors</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fld id="{D0C13986-3252-46CA-BD26-B5536B89F4BE}" type="datetime1">
              <a:rPr lang="en-US" altLang="en-US"/>
              <a:pPr/>
              <a:t>10/17/2015</a:t>
            </a:fld>
            <a:endParaRPr lang="en-US" altLang="en-US"/>
          </a:p>
        </p:txBody>
      </p:sp>
      <p:sp>
        <p:nvSpPr>
          <p:cNvPr id="18" name="Slide Number Placeholder 5"/>
          <p:cNvSpPr>
            <a:spLocks noGrp="1"/>
          </p:cNvSpPr>
          <p:nvPr>
            <p:ph type="sldNum" sz="quarter" idx="12"/>
          </p:nvPr>
        </p:nvSpPr>
        <p:spPr/>
        <p:txBody>
          <a:bodyPr/>
          <a:lstStyle/>
          <a:p>
            <a:fld id="{CF830775-F9E2-4602-BEC8-FA35AC119D14}" type="slidenum">
              <a:rPr lang="en-US" altLang="en-US"/>
              <a:pPr/>
              <a:t>55</a:t>
            </a:fld>
            <a:endParaRPr lang="en-US" altLang="en-US"/>
          </a:p>
        </p:txBody>
      </p:sp>
      <p:sp>
        <p:nvSpPr>
          <p:cNvPr id="32772" name="Rectangle 4"/>
          <p:cNvSpPr>
            <a:spLocks noChangeArrowheads="1"/>
          </p:cNvSpPr>
          <p:nvPr/>
        </p:nvSpPr>
        <p:spPr bwMode="auto">
          <a:xfrm>
            <a:off x="-179388" y="-6778625"/>
            <a:ext cx="1189037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32783" name="Group 15"/>
          <p:cNvGrpSpPr>
            <a:grpSpLocks/>
          </p:cNvGrpSpPr>
          <p:nvPr/>
        </p:nvGrpSpPr>
        <p:grpSpPr bwMode="auto">
          <a:xfrm>
            <a:off x="-1882775" y="854075"/>
            <a:ext cx="11095038" cy="9445625"/>
            <a:chOff x="0" y="0"/>
            <a:chExt cx="3036" cy="10421"/>
          </a:xfrm>
        </p:grpSpPr>
        <p:sp>
          <p:nvSpPr>
            <p:cNvPr id="32773" name="Rectangle 5"/>
            <p:cNvSpPr>
              <a:spLocks noChangeArrowheads="1"/>
            </p:cNvSpPr>
            <p:nvPr/>
          </p:nvSpPr>
          <p:spPr bwMode="auto">
            <a:xfrm>
              <a:off x="0" y="0"/>
              <a:ext cx="769" cy="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9204" tIns="199603" rIns="399204" bIns="199603"/>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r>
                <a:rPr lang="en-US" altLang="en-US" sz="1200"/>
                <a:t>  </a:t>
              </a:r>
              <a:r>
                <a:rPr lang="en-US" altLang="en-US"/>
                <a:t> </a:t>
              </a:r>
              <a:r>
                <a:rPr lang="en-US" altLang="en-US" sz="1200"/>
                <a:t>                                               </a:t>
              </a:r>
            </a:p>
          </p:txBody>
        </p:sp>
        <p:sp>
          <p:nvSpPr>
            <p:cNvPr id="32775" name="Rectangle 7"/>
            <p:cNvSpPr>
              <a:spLocks noChangeArrowheads="1"/>
            </p:cNvSpPr>
            <p:nvPr/>
          </p:nvSpPr>
          <p:spPr bwMode="auto">
            <a:xfrm>
              <a:off x="769" y="0"/>
              <a:ext cx="1498" cy="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9204" tIns="199603" rIns="399204" bIns="199603"/>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r>
                <a:rPr lang="en-US" altLang="en-US" sz="1200" b="1"/>
                <a:t>  </a:t>
              </a:r>
              <a:r>
                <a:rPr lang="en-US" altLang="en-US" sz="9700" b="1"/>
                <a:t> </a:t>
              </a:r>
              <a:r>
                <a:rPr lang="en-US" altLang="en-US" sz="1200" b="1"/>
                <a:t>                                                                                                     </a:t>
              </a:r>
            </a:p>
          </p:txBody>
        </p:sp>
        <p:sp>
          <p:nvSpPr>
            <p:cNvPr id="32777" name="Rectangle 9"/>
            <p:cNvSpPr>
              <a:spLocks noChangeArrowheads="1"/>
            </p:cNvSpPr>
            <p:nvPr/>
          </p:nvSpPr>
          <p:spPr bwMode="auto">
            <a:xfrm>
              <a:off x="2267" y="0"/>
              <a:ext cx="769" cy="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9204" tIns="199603" rIns="399204" bIns="199603"/>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r>
                <a:rPr lang="en-US" altLang="en-US" sz="1200"/>
                <a:t>  </a:t>
              </a:r>
              <a:r>
                <a:rPr lang="en-US" altLang="en-US"/>
                <a:t> </a:t>
              </a:r>
              <a:r>
                <a:rPr lang="en-US" altLang="en-US" sz="1200"/>
                <a:t>                                                </a:t>
              </a:r>
            </a:p>
            <a:p>
              <a:pPr algn="ctr" eaLnBrk="0" hangingPunct="0"/>
              <a:r>
                <a:rPr lang="en-US" altLang="en-US" sz="1200"/>
                <a:t>  </a:t>
              </a:r>
              <a:r>
                <a:rPr lang="en-US" altLang="en-US" sz="3400"/>
                <a:t> </a:t>
              </a:r>
              <a:r>
                <a:rPr lang="en-US" altLang="en-US" sz="1200"/>
                <a:t>                              </a:t>
              </a:r>
            </a:p>
            <a:p>
              <a:pPr algn="ctr" eaLnBrk="0" hangingPunct="0"/>
              <a:endParaRPr lang="en-US" altLang="en-US" sz="1200"/>
            </a:p>
          </p:txBody>
        </p:sp>
        <p:sp>
          <p:nvSpPr>
            <p:cNvPr id="32780" name="Rectangle 12"/>
            <p:cNvSpPr>
              <a:spLocks noChangeArrowheads="1"/>
            </p:cNvSpPr>
            <p:nvPr/>
          </p:nvSpPr>
          <p:spPr bwMode="auto">
            <a:xfrm>
              <a:off x="0" y="835"/>
              <a:ext cx="769" cy="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9204" tIns="199603" rIns="399204" bIns="199603"/>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r>
                <a:rPr lang="en-US" altLang="en-US" sz="1200"/>
                <a:t/>
              </a:r>
              <a:br>
                <a:rPr lang="en-US" altLang="en-US" sz="1200"/>
              </a:br>
              <a:r>
                <a:rPr lang="en-US" altLang="en-US" sz="1200"/>
                <a:t> </a:t>
              </a:r>
              <a:endParaRPr lang="en-US" altLang="en-US" sz="3200"/>
            </a:p>
          </p:txBody>
        </p:sp>
        <p:sp>
          <p:nvSpPr>
            <p:cNvPr id="32781" name="Rectangle 13"/>
            <p:cNvSpPr>
              <a:spLocks noChangeArrowheads="1"/>
            </p:cNvSpPr>
            <p:nvPr/>
          </p:nvSpPr>
          <p:spPr bwMode="auto">
            <a:xfrm>
              <a:off x="769" y="835"/>
              <a:ext cx="1498" cy="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9204" tIns="199603" rIns="399204" bIns="199603"/>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r>
                <a:rPr lang="en-US" altLang="en-US" sz="1200"/>
                <a:t/>
              </a:r>
              <a:br>
                <a:rPr lang="en-US" altLang="en-US" sz="1200"/>
              </a:br>
              <a:r>
                <a:rPr lang="en-US" altLang="en-US" sz="1200">
                  <a:solidFill>
                    <a:srgbClr val="000000"/>
                  </a:solidFill>
                  <a:cs typeface="Times New Roman" pitchFamily="18" charset="0"/>
                </a:rPr>
                <a:t>Ahead Software		AKI Digital Electrical Appliance Co., Ltd. </a:t>
              </a:r>
              <a:endParaRPr lang="en-US" altLang="en-US" sz="1200">
                <a:cs typeface="Times New Roman" pitchFamily="18" charset="0"/>
              </a:endParaRPr>
            </a:p>
            <a:p>
              <a:r>
                <a:rPr lang="en-US" altLang="en-US" sz="1200">
                  <a:solidFill>
                    <a:srgbClr val="000000"/>
                  </a:solidFill>
                  <a:cs typeface="Times New Roman" pitchFamily="18" charset="0"/>
                </a:rPr>
                <a:t>Amont Security Products 	ANDI GmbH </a:t>
              </a:r>
              <a:endParaRPr lang="en-US" altLang="en-US" sz="1200">
                <a:cs typeface="Times New Roman" pitchFamily="18" charset="0"/>
              </a:endParaRPr>
            </a:p>
            <a:p>
              <a:r>
                <a:rPr lang="en-US" altLang="en-US" sz="1200">
                  <a:solidFill>
                    <a:srgbClr val="000000"/>
                  </a:solidFill>
                  <a:cs typeface="Times New Roman" pitchFamily="18" charset="0"/>
                </a:rPr>
                <a:t>Anystream, Inc. 		AutoTOOLS Group Co., Ltd. </a:t>
              </a:r>
              <a:endParaRPr lang="en-US" altLang="en-US" sz="1200">
                <a:cs typeface="Times New Roman" pitchFamily="18" charset="0"/>
              </a:endParaRPr>
            </a:p>
            <a:p>
              <a:r>
                <a:rPr lang="en-US" altLang="en-US" sz="1200">
                  <a:solidFill>
                    <a:srgbClr val="000000"/>
                  </a:solidFill>
                  <a:cs typeface="Times New Roman" pitchFamily="18" charset="0"/>
                </a:rPr>
                <a:t>BroadQ, LLC 	Canon, Inc. 	Carry Computer Eng. Co., Ltd </a:t>
              </a:r>
              <a:endParaRPr lang="en-US" altLang="en-US" sz="1200">
                <a:cs typeface="Times New Roman" pitchFamily="18" charset="0"/>
              </a:endParaRPr>
            </a:p>
            <a:p>
              <a:r>
                <a:rPr lang="en-US" altLang="en-US" sz="1200">
                  <a:solidFill>
                    <a:srgbClr val="000000"/>
                  </a:solidFill>
                  <a:cs typeface="Times New Roman" pitchFamily="18" charset="0"/>
                </a:rPr>
                <a:t>10.Casio Computer Co., Ltd. 	Casio Soft Co., Ltd. </a:t>
              </a:r>
              <a:endParaRPr lang="en-US" altLang="en-US" sz="1200">
                <a:cs typeface="Times New Roman" pitchFamily="18" charset="0"/>
              </a:endParaRPr>
            </a:p>
            <a:p>
              <a:r>
                <a:rPr lang="en-US" altLang="en-US" sz="1200">
                  <a:solidFill>
                    <a:srgbClr val="000000"/>
                  </a:solidFill>
                  <a:cs typeface="Times New Roman" pitchFamily="18" charset="0"/>
                </a:rPr>
                <a:t>12.Cezy International Limited </a:t>
              </a:r>
            </a:p>
            <a:p>
              <a:r>
                <a:rPr lang="en-US" altLang="en-US" sz="1200">
                  <a:solidFill>
                    <a:srgbClr val="000000"/>
                  </a:solidFill>
                  <a:cs typeface="Times New Roman" pitchFamily="18" charset="0"/>
                </a:rPr>
                <a:t>46.Kyocera Wireless Corp. </a:t>
              </a:r>
              <a:endParaRPr lang="en-US" altLang="en-US" sz="1200">
                <a:cs typeface="Times New Roman" pitchFamily="18" charset="0"/>
              </a:endParaRPr>
            </a:p>
            <a:p>
              <a:r>
                <a:rPr lang="en-US" altLang="en-US" sz="1200">
                  <a:solidFill>
                    <a:srgbClr val="000000"/>
                  </a:solidFill>
                  <a:cs typeface="Times New Roman" pitchFamily="18" charset="0"/>
                </a:rPr>
                <a:t>47.LG Electronics, Inc. </a:t>
              </a:r>
              <a:endParaRPr lang="en-US" altLang="en-US" sz="1200">
                <a:cs typeface="Times New Roman" pitchFamily="18" charset="0"/>
              </a:endParaRPr>
            </a:p>
            <a:p>
              <a:r>
                <a:rPr lang="en-US" altLang="en-US" sz="1200">
                  <a:solidFill>
                    <a:srgbClr val="000000"/>
                  </a:solidFill>
                  <a:cs typeface="Times New Roman" pitchFamily="18" charset="0"/>
                </a:rPr>
                <a:t>48.Matsushita Electric Industrial Co., Ltd. </a:t>
              </a:r>
              <a:endParaRPr lang="en-US" altLang="en-US" sz="1200">
                <a:cs typeface="Times New Roman" pitchFamily="18" charset="0"/>
              </a:endParaRPr>
            </a:p>
            <a:p>
              <a:r>
                <a:rPr lang="en-US" altLang="en-US" sz="1200">
                  <a:solidFill>
                    <a:srgbClr val="000000"/>
                  </a:solidFill>
                  <a:cs typeface="Times New Roman" pitchFamily="18" charset="0"/>
                </a:rPr>
                <a:t>49.Matsushita Kotobuki Electronics Industries, Ltd. </a:t>
              </a:r>
              <a:endParaRPr lang="en-US" altLang="en-US" sz="1200">
                <a:cs typeface="Times New Roman" pitchFamily="18" charset="0"/>
              </a:endParaRPr>
            </a:p>
            <a:p>
              <a:r>
                <a:rPr lang="en-US" altLang="en-US" sz="1200">
                  <a:solidFill>
                    <a:srgbClr val="000000"/>
                  </a:solidFill>
                  <a:cs typeface="Times New Roman" pitchFamily="18" charset="0"/>
                </a:rPr>
                <a:t>50.Media Excel, Inc. </a:t>
              </a:r>
              <a:endParaRPr lang="en-US" altLang="en-US" sz="1200">
                <a:cs typeface="Times New Roman" pitchFamily="18" charset="0"/>
              </a:endParaRPr>
            </a:p>
            <a:p>
              <a:endParaRPr lang="en-US" altLang="en-US" sz="1200">
                <a:cs typeface="Times New Roman" pitchFamily="18" charset="0"/>
              </a:endParaRPr>
            </a:p>
            <a:p>
              <a:r>
                <a:rPr lang="en-US" altLang="en-US" sz="1200">
                  <a:solidFill>
                    <a:srgbClr val="000000"/>
                  </a:solidFill>
                  <a:cs typeface="Times New Roman" pitchFamily="18" charset="0"/>
                </a:rPr>
                <a:t>13.Chowsons International Inc. </a:t>
              </a:r>
              <a:endParaRPr lang="en-US" altLang="en-US" sz="1200">
                <a:cs typeface="Times New Roman" pitchFamily="18" charset="0"/>
              </a:endParaRPr>
            </a:p>
            <a:p>
              <a:r>
                <a:rPr lang="en-US" altLang="en-US" sz="1200">
                  <a:solidFill>
                    <a:srgbClr val="000000"/>
                  </a:solidFill>
                  <a:cs typeface="Times New Roman" pitchFamily="18" charset="0"/>
                </a:rPr>
                <a:t>14.Cinapse Networks Co., Ltd. </a:t>
              </a:r>
              <a:endParaRPr lang="en-US" altLang="en-US" sz="1200">
                <a:cs typeface="Times New Roman" pitchFamily="18" charset="0"/>
              </a:endParaRPr>
            </a:p>
            <a:p>
              <a:r>
                <a:rPr lang="en-US" altLang="en-US" sz="1200">
                  <a:solidFill>
                    <a:srgbClr val="000000"/>
                  </a:solidFill>
                  <a:cs typeface="Times New Roman" pitchFamily="18" charset="0"/>
                </a:rPr>
                <a:t>15.Cisco Systems, Inc. </a:t>
              </a:r>
              <a:endParaRPr lang="en-US" altLang="en-US" sz="1200">
                <a:cs typeface="Times New Roman" pitchFamily="18" charset="0"/>
              </a:endParaRPr>
            </a:p>
            <a:p>
              <a:r>
                <a:rPr lang="en-US" altLang="en-US" sz="1200">
                  <a:solidFill>
                    <a:srgbClr val="000000"/>
                  </a:solidFill>
                  <a:cs typeface="Times New Roman" pitchFamily="18" charset="0"/>
                </a:rPr>
                <a:t>16.Cloanto Italia srl </a:t>
              </a:r>
              <a:endParaRPr lang="en-US" altLang="en-US" sz="1200">
                <a:cs typeface="Times New Roman" pitchFamily="18" charset="0"/>
              </a:endParaRPr>
            </a:p>
            <a:p>
              <a:r>
                <a:rPr lang="en-US" altLang="en-US" sz="1200">
                  <a:solidFill>
                    <a:srgbClr val="000000"/>
                  </a:solidFill>
                  <a:cs typeface="Times New Roman" pitchFamily="18" charset="0"/>
                </a:rPr>
                <a:t>17.Codex Novus, Inc. </a:t>
              </a:r>
              <a:endParaRPr lang="en-US" altLang="en-US" sz="1200">
                <a:cs typeface="Times New Roman" pitchFamily="18" charset="0"/>
              </a:endParaRPr>
            </a:p>
            <a:p>
              <a:r>
                <a:rPr lang="en-US" altLang="en-US" sz="1200">
                  <a:solidFill>
                    <a:srgbClr val="000000"/>
                  </a:solidFill>
                  <a:cs typeface="Times New Roman" pitchFamily="18" charset="0"/>
                </a:rPr>
                <a:t>18.Crypton Future Media, Inc. </a:t>
              </a:r>
              <a:endParaRPr lang="en-US" altLang="en-US" sz="1200">
                <a:cs typeface="Times New Roman" pitchFamily="18" charset="0"/>
              </a:endParaRPr>
            </a:p>
            <a:p>
              <a:r>
                <a:rPr lang="en-US" altLang="en-US" sz="1200">
                  <a:solidFill>
                    <a:srgbClr val="000000"/>
                  </a:solidFill>
                  <a:cs typeface="Times New Roman" pitchFamily="18" charset="0"/>
                </a:rPr>
                <a:t>19.Curitel Communications, Inc. </a:t>
              </a:r>
              <a:endParaRPr lang="en-US" altLang="en-US" sz="1200">
                <a:cs typeface="Times New Roman" pitchFamily="18" charset="0"/>
              </a:endParaRPr>
            </a:p>
            <a:p>
              <a:r>
                <a:rPr lang="en-US" altLang="en-US" sz="1200">
                  <a:solidFill>
                    <a:srgbClr val="000000"/>
                  </a:solidFill>
                  <a:cs typeface="Times New Roman" pitchFamily="18" charset="0"/>
                </a:rPr>
                <a:t>20.dicas digital image coding GmbH </a:t>
              </a:r>
              <a:endParaRPr lang="en-US" altLang="en-US" sz="1200">
                <a:cs typeface="Times New Roman" pitchFamily="18" charset="0"/>
              </a:endParaRPr>
            </a:p>
            <a:p>
              <a:r>
                <a:rPr lang="en-US" altLang="en-US" sz="1200">
                  <a:solidFill>
                    <a:srgbClr val="000000"/>
                  </a:solidFill>
                  <a:cs typeface="Times New Roman" pitchFamily="18" charset="0"/>
                </a:rPr>
                <a:t>21.DivXNetworks, Inc. </a:t>
              </a:r>
              <a:endParaRPr lang="en-US" altLang="en-US" sz="1200">
                <a:cs typeface="Times New Roman" pitchFamily="18" charset="0"/>
              </a:endParaRPr>
            </a:p>
            <a:p>
              <a:r>
                <a:rPr lang="en-US" altLang="en-US" sz="1200">
                  <a:solidFill>
                    <a:srgbClr val="000000"/>
                  </a:solidFill>
                  <a:cs typeface="Times New Roman" pitchFamily="18" charset="0"/>
                </a:rPr>
                <a:t>22.E-Genie Australia Pty. Ltd. </a:t>
              </a:r>
              <a:endParaRPr lang="en-US" altLang="en-US" sz="1200">
                <a:cs typeface="Times New Roman" pitchFamily="18" charset="0"/>
              </a:endParaRPr>
            </a:p>
            <a:p>
              <a:r>
                <a:rPr lang="en-US" altLang="en-US" sz="1200">
                  <a:solidFill>
                    <a:srgbClr val="000000"/>
                  </a:solidFill>
                  <a:cs typeface="Times New Roman" pitchFamily="18" charset="0"/>
                </a:rPr>
                <a:t>23.eAcceleration Corp </a:t>
              </a:r>
              <a:endParaRPr lang="en-US" altLang="en-US" sz="1200">
                <a:cs typeface="Times New Roman" pitchFamily="18" charset="0"/>
              </a:endParaRPr>
            </a:p>
            <a:p>
              <a:r>
                <a:rPr lang="en-US" altLang="en-US" sz="1200">
                  <a:solidFill>
                    <a:srgbClr val="000000"/>
                  </a:solidFill>
                  <a:cs typeface="Times New Roman" pitchFamily="18" charset="0"/>
                </a:rPr>
                <a:t>24.Eastern Asia Technology Limited </a:t>
              </a:r>
              <a:endParaRPr lang="en-US" altLang="en-US" sz="1200">
                <a:cs typeface="Times New Roman" pitchFamily="18" charset="0"/>
              </a:endParaRPr>
            </a:p>
            <a:p>
              <a:r>
                <a:rPr lang="en-US" altLang="en-US" sz="1200">
                  <a:solidFill>
                    <a:srgbClr val="000000"/>
                  </a:solidFill>
                  <a:cs typeface="Times New Roman" pitchFamily="18" charset="0"/>
                </a:rPr>
                <a:t>25.Eastman Kodak Company </a:t>
              </a:r>
              <a:endParaRPr lang="en-US" altLang="en-US" sz="1200">
                <a:cs typeface="Times New Roman" pitchFamily="18" charset="0"/>
              </a:endParaRPr>
            </a:p>
            <a:p>
              <a:r>
                <a:rPr lang="en-US" altLang="en-US" sz="1200">
                  <a:solidFill>
                    <a:srgbClr val="000000"/>
                  </a:solidFill>
                  <a:cs typeface="Times New Roman" pitchFamily="18" charset="0"/>
                </a:rPr>
                <a:t>26.Endocardial Solutions, Inc. </a:t>
              </a:r>
              <a:endParaRPr lang="en-US" altLang="en-US" sz="1200">
                <a:cs typeface="Times New Roman" pitchFamily="18" charset="0"/>
              </a:endParaRPr>
            </a:p>
            <a:p>
              <a:r>
                <a:rPr lang="en-US" altLang="en-US" sz="1200">
                  <a:solidFill>
                    <a:srgbClr val="000000"/>
                  </a:solidFill>
                  <a:cs typeface="Times New Roman" pitchFamily="18" charset="0"/>
                </a:rPr>
                <a:t>27.Enlight Corporation </a:t>
              </a:r>
              <a:endParaRPr lang="en-US" altLang="en-US" sz="1200">
                <a:cs typeface="Times New Roman" pitchFamily="18" charset="0"/>
              </a:endParaRPr>
            </a:p>
            <a:p>
              <a:r>
                <a:rPr lang="en-US" altLang="en-US" sz="1200">
                  <a:solidFill>
                    <a:srgbClr val="000000"/>
                  </a:solidFill>
                  <a:cs typeface="Times New Roman" pitchFamily="18" charset="0"/>
                </a:rPr>
                <a:t>28.Fandango, Inc. </a:t>
              </a:r>
              <a:endParaRPr lang="en-US" altLang="en-US" sz="1200">
                <a:cs typeface="Times New Roman" pitchFamily="18" charset="0"/>
              </a:endParaRPr>
            </a:p>
            <a:p>
              <a:r>
                <a:rPr lang="en-US" altLang="en-US" sz="1200">
                  <a:solidFill>
                    <a:srgbClr val="000000"/>
                  </a:solidFill>
                  <a:cs typeface="Times New Roman" pitchFamily="18" charset="0"/>
                </a:rPr>
                <a:t>29.Fraunhofer-Gesellschaft zur Foerderung der Angewandten Forschung e.V. </a:t>
              </a:r>
              <a:endParaRPr lang="en-US" altLang="en-US" sz="1200">
                <a:cs typeface="Times New Roman" pitchFamily="18" charset="0"/>
              </a:endParaRPr>
            </a:p>
            <a:p>
              <a:r>
                <a:rPr lang="en-US" altLang="en-US" sz="1200">
                  <a:solidFill>
                    <a:srgbClr val="000000"/>
                  </a:solidFill>
                  <a:cs typeface="Times New Roman" pitchFamily="18" charset="0"/>
                </a:rPr>
                <a:t>30.Fujitsu Limited </a:t>
              </a:r>
              <a:endParaRPr lang="en-US" altLang="en-US" sz="1200">
                <a:cs typeface="Times New Roman" pitchFamily="18" charset="0"/>
              </a:endParaRPr>
            </a:p>
            <a:p>
              <a:r>
                <a:rPr lang="en-US" altLang="en-US" sz="1200">
                  <a:solidFill>
                    <a:srgbClr val="000000"/>
                  </a:solidFill>
                  <a:cs typeface="Times New Roman" pitchFamily="18" charset="0"/>
                </a:rPr>
                <a:t>31.G-Star Communications Inc. </a:t>
              </a:r>
              <a:endParaRPr lang="en-US" altLang="en-US" sz="1200">
                <a:cs typeface="Times New Roman" pitchFamily="18" charset="0"/>
              </a:endParaRPr>
            </a:p>
            <a:p>
              <a:r>
                <a:rPr lang="en-US" altLang="en-US" sz="1200">
                  <a:solidFill>
                    <a:srgbClr val="000000"/>
                  </a:solidFill>
                  <a:cs typeface="Times New Roman" pitchFamily="18" charset="0"/>
                </a:rPr>
                <a:t>32.General Instrument Corporation </a:t>
              </a:r>
              <a:endParaRPr lang="en-US" altLang="en-US" sz="1200">
                <a:cs typeface="Times New Roman" pitchFamily="18" charset="0"/>
              </a:endParaRPr>
            </a:p>
            <a:p>
              <a:r>
                <a:rPr lang="en-US" altLang="en-US" sz="1200">
                  <a:solidFill>
                    <a:srgbClr val="000000"/>
                  </a:solidFill>
                  <a:cs typeface="Times New Roman" pitchFamily="18" charset="0"/>
                </a:rPr>
                <a:t>33.Guangzhou Panyu Juda Car Audio Equipment Co. Ltd. </a:t>
              </a:r>
              <a:endParaRPr lang="en-US" altLang="en-US" sz="1200">
                <a:cs typeface="Times New Roman" pitchFamily="18" charset="0"/>
              </a:endParaRPr>
            </a:p>
            <a:p>
              <a:r>
                <a:rPr lang="en-US" altLang="en-US" sz="1200">
                  <a:solidFill>
                    <a:srgbClr val="000000"/>
                  </a:solidFill>
                  <a:cs typeface="Times New Roman" pitchFamily="18" charset="0"/>
                </a:rPr>
                <a:t>34.High Tech Computer Corp. </a:t>
              </a:r>
              <a:endParaRPr lang="en-US" altLang="en-US" sz="1200">
                <a:cs typeface="Times New Roman" pitchFamily="18" charset="0"/>
              </a:endParaRPr>
            </a:p>
            <a:p>
              <a:r>
                <a:rPr lang="en-US" altLang="en-US" sz="1200">
                  <a:solidFill>
                    <a:srgbClr val="000000"/>
                  </a:solidFill>
                  <a:cs typeface="Times New Roman" pitchFamily="18" charset="0"/>
                </a:rPr>
                <a:t>35.Hitachi Ltd. </a:t>
              </a:r>
              <a:endParaRPr lang="en-US" altLang="en-US" sz="1200">
                <a:cs typeface="Times New Roman" pitchFamily="18" charset="0"/>
              </a:endParaRPr>
            </a:p>
            <a:p>
              <a:r>
                <a:rPr lang="en-US" altLang="en-US" sz="1200">
                  <a:solidFill>
                    <a:srgbClr val="000000"/>
                  </a:solidFill>
                  <a:cs typeface="Times New Roman" pitchFamily="18" charset="0"/>
                </a:rPr>
                <a:t>36.Hitachi Hybrid Network Co., Ltd. </a:t>
              </a:r>
              <a:endParaRPr lang="en-US" altLang="en-US" sz="1200">
                <a:cs typeface="Times New Roman" pitchFamily="18" charset="0"/>
              </a:endParaRPr>
            </a:p>
            <a:p>
              <a:r>
                <a:rPr lang="en-US" altLang="en-US" sz="1200">
                  <a:solidFill>
                    <a:srgbClr val="000000"/>
                  </a:solidFill>
                  <a:cs typeface="Times New Roman" pitchFamily="18" charset="0"/>
                </a:rPr>
                <a:t>37.IndigoVision Limited </a:t>
              </a:r>
              <a:endParaRPr lang="en-US" altLang="en-US" sz="1200">
                <a:cs typeface="Times New Roman" pitchFamily="18" charset="0"/>
              </a:endParaRPr>
            </a:p>
            <a:p>
              <a:r>
                <a:rPr lang="en-US" altLang="en-US" sz="1200">
                  <a:solidFill>
                    <a:srgbClr val="000000"/>
                  </a:solidFill>
                  <a:cs typeface="Times New Roman" pitchFamily="18" charset="0"/>
                </a:rPr>
                <a:t>38.Intercube Co., Ltd. </a:t>
              </a:r>
              <a:endParaRPr lang="en-US" altLang="en-US" sz="1200">
                <a:cs typeface="Times New Roman" pitchFamily="18" charset="0"/>
              </a:endParaRPr>
            </a:p>
            <a:p>
              <a:r>
                <a:rPr lang="en-US" altLang="en-US" sz="1200">
                  <a:solidFill>
                    <a:srgbClr val="000000"/>
                  </a:solidFill>
                  <a:cs typeface="Times New Roman" pitchFamily="18" charset="0"/>
                </a:rPr>
                <a:t>39.iVAST Inc </a:t>
              </a:r>
              <a:endParaRPr lang="en-US" altLang="en-US" sz="1200">
                <a:cs typeface="Times New Roman" pitchFamily="18" charset="0"/>
              </a:endParaRPr>
            </a:p>
          </p:txBody>
        </p:sp>
        <p:sp>
          <p:nvSpPr>
            <p:cNvPr id="32782" name="Rectangle 14"/>
            <p:cNvSpPr>
              <a:spLocks noChangeArrowheads="1"/>
            </p:cNvSpPr>
            <p:nvPr/>
          </p:nvSpPr>
          <p:spPr bwMode="auto">
            <a:xfrm>
              <a:off x="2267" y="835"/>
              <a:ext cx="769" cy="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9204" tIns="199603" rIns="399204" bIns="199603"/>
            <a:lstStyle/>
            <a:p>
              <a:endParaRPr lang="en-US"/>
            </a:p>
          </p:txBody>
        </p:sp>
      </p:grpSp>
      <p:pic>
        <p:nvPicPr>
          <p:cNvPr id="32774" name="Picture 6" descr="dot_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5588" y="-6713538"/>
            <a:ext cx="1784350" cy="14288"/>
          </a:xfrm>
          <a:prstGeom prst="rect">
            <a:avLst/>
          </a:prstGeom>
          <a:noFill/>
          <a:extLst>
            <a:ext uri="{909E8E84-426E-40DD-AFC4-6F175D3DCCD1}">
              <a14:hiddenFill xmlns:a14="http://schemas.microsoft.com/office/drawing/2010/main">
                <a:solidFill>
                  <a:srgbClr val="FFFFFF"/>
                </a:solidFill>
              </a14:hiddenFill>
            </a:ext>
          </a:extLst>
        </p:spPr>
      </p:pic>
      <p:pic>
        <p:nvPicPr>
          <p:cNvPr id="32776" name="Picture 8" descr="MPEG License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0825" y="0"/>
            <a:ext cx="3803650" cy="1616075"/>
          </a:xfrm>
          <a:prstGeom prst="rect">
            <a:avLst/>
          </a:prstGeom>
          <a:noFill/>
          <a:extLst>
            <a:ext uri="{909E8E84-426E-40DD-AFC4-6F175D3DCCD1}">
              <a14:hiddenFill xmlns:a14="http://schemas.microsoft.com/office/drawing/2010/main">
                <a:solidFill>
                  <a:srgbClr val="FFFFFF"/>
                </a:solidFill>
              </a14:hiddenFill>
            </a:ext>
          </a:extLst>
        </p:spPr>
      </p:pic>
      <p:pic>
        <p:nvPicPr>
          <p:cNvPr id="32778" name="Picture 10" descr="dot_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2363" y="-6713538"/>
            <a:ext cx="1784350" cy="14288"/>
          </a:xfrm>
          <a:prstGeom prst="rect">
            <a:avLst/>
          </a:prstGeom>
          <a:noFill/>
          <a:extLst>
            <a:ext uri="{909E8E84-426E-40DD-AFC4-6F175D3DCCD1}">
              <a14:hiddenFill xmlns:a14="http://schemas.microsoft.com/office/drawing/2010/main">
                <a:solidFill>
                  <a:srgbClr val="FFFFFF"/>
                </a:solidFill>
              </a14:hiddenFill>
            </a:ext>
          </a:extLst>
        </p:spPr>
      </p:pic>
      <p:pic>
        <p:nvPicPr>
          <p:cNvPr id="32779" name="Picture 11" descr="h_m4v_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7100" y="320675"/>
            <a:ext cx="1163638" cy="574675"/>
          </a:xfrm>
          <a:prstGeom prst="rect">
            <a:avLst/>
          </a:prstGeom>
          <a:noFill/>
          <a:extLst>
            <a:ext uri="{909E8E84-426E-40DD-AFC4-6F175D3DCCD1}">
              <a14:hiddenFill xmlns:a14="http://schemas.microsoft.com/office/drawing/2010/main">
                <a:solidFill>
                  <a:srgbClr val="FFFFFF"/>
                </a:solidFill>
              </a14:hiddenFill>
            </a:ext>
          </a:extLst>
        </p:spPr>
      </p:pic>
      <p:sp>
        <p:nvSpPr>
          <p:cNvPr id="32784" name="Rectangle 16"/>
          <p:cNvSpPr>
            <a:spLocks noChangeArrowheads="1"/>
          </p:cNvSpPr>
          <p:nvPr/>
        </p:nvSpPr>
        <p:spPr bwMode="auto">
          <a:xfrm>
            <a:off x="6240463" y="2027238"/>
            <a:ext cx="3170237" cy="753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spAutoFit/>
          </a:bodyPr>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spcBef>
                <a:spcPct val="50000"/>
              </a:spcBef>
            </a:pPr>
            <a:r>
              <a:rPr lang="en-US" altLang="en-US" sz="1200">
                <a:solidFill>
                  <a:srgbClr val="000000"/>
                </a:solidFill>
                <a:cs typeface="Times New Roman" pitchFamily="18" charset="0"/>
              </a:rPr>
              <a:t>51.Megachips Corporation </a:t>
            </a:r>
            <a:endParaRPr lang="en-US" altLang="en-US" sz="1200">
              <a:cs typeface="Times New Roman" pitchFamily="18" charset="0"/>
            </a:endParaRPr>
          </a:p>
          <a:p>
            <a:pPr>
              <a:spcBef>
                <a:spcPct val="50000"/>
              </a:spcBef>
            </a:pPr>
            <a:r>
              <a:rPr lang="en-US" altLang="en-US" sz="1200">
                <a:solidFill>
                  <a:srgbClr val="000000"/>
                </a:solidFill>
                <a:cs typeface="Times New Roman" pitchFamily="18" charset="0"/>
              </a:rPr>
              <a:t>52.Microsoft Corporation </a:t>
            </a:r>
            <a:endParaRPr lang="en-US" altLang="en-US" sz="1200">
              <a:cs typeface="Times New Roman" pitchFamily="18" charset="0"/>
            </a:endParaRPr>
          </a:p>
          <a:p>
            <a:pPr>
              <a:spcBef>
                <a:spcPct val="50000"/>
              </a:spcBef>
            </a:pPr>
            <a:r>
              <a:rPr lang="en-US" altLang="en-US" sz="1200">
                <a:solidFill>
                  <a:srgbClr val="000000"/>
                </a:solidFill>
                <a:cs typeface="Times New Roman" pitchFamily="18" charset="0"/>
              </a:rPr>
              <a:t>53.Mitsubishi Electric Corporation </a:t>
            </a:r>
            <a:endParaRPr lang="en-US" altLang="en-US" sz="1200">
              <a:cs typeface="Times New Roman" pitchFamily="18" charset="0"/>
            </a:endParaRPr>
          </a:p>
          <a:p>
            <a:pPr>
              <a:spcBef>
                <a:spcPct val="50000"/>
              </a:spcBef>
            </a:pPr>
            <a:r>
              <a:rPr lang="en-US" altLang="en-US" sz="1200">
                <a:solidFill>
                  <a:srgbClr val="000000"/>
                </a:solidFill>
                <a:cs typeface="Times New Roman" pitchFamily="18" charset="0"/>
              </a:rPr>
              <a:t>54.NEC Corporation </a:t>
            </a:r>
            <a:endParaRPr lang="en-US" altLang="en-US" sz="1200">
              <a:cs typeface="Times New Roman" pitchFamily="18" charset="0"/>
            </a:endParaRPr>
          </a:p>
          <a:p>
            <a:pPr>
              <a:spcBef>
                <a:spcPct val="50000"/>
              </a:spcBef>
            </a:pPr>
            <a:r>
              <a:rPr lang="en-US" altLang="en-US" sz="1200">
                <a:solidFill>
                  <a:srgbClr val="000000"/>
                </a:solidFill>
                <a:cs typeface="Times New Roman" pitchFamily="18" charset="0"/>
              </a:rPr>
              <a:t>55.NEC CustomTechnica, Ltd. </a:t>
            </a:r>
            <a:endParaRPr lang="en-US" altLang="en-US" sz="1200">
              <a:cs typeface="Times New Roman" pitchFamily="18" charset="0"/>
            </a:endParaRPr>
          </a:p>
          <a:p>
            <a:pPr>
              <a:spcBef>
                <a:spcPct val="50000"/>
              </a:spcBef>
            </a:pPr>
            <a:r>
              <a:rPr lang="en-US" altLang="en-US" sz="1200">
                <a:solidFill>
                  <a:srgbClr val="000000"/>
                </a:solidFill>
                <a:cs typeface="Times New Roman" pitchFamily="18" charset="0"/>
              </a:rPr>
              <a:t>56.Neos Interactive Limited </a:t>
            </a:r>
            <a:endParaRPr lang="en-US" altLang="en-US" sz="1200">
              <a:cs typeface="Times New Roman" pitchFamily="18" charset="0"/>
            </a:endParaRPr>
          </a:p>
          <a:p>
            <a:pPr>
              <a:spcBef>
                <a:spcPct val="50000"/>
              </a:spcBef>
            </a:pPr>
            <a:r>
              <a:rPr lang="en-US" altLang="en-US" sz="1200">
                <a:solidFill>
                  <a:srgbClr val="000000"/>
                </a:solidFill>
                <a:cs typeface="Times New Roman" pitchFamily="18" charset="0"/>
              </a:rPr>
              <a:t>57.Nextreaming Corp. </a:t>
            </a:r>
            <a:endParaRPr lang="en-US" altLang="en-US" sz="1200">
              <a:cs typeface="Times New Roman" pitchFamily="18" charset="0"/>
            </a:endParaRPr>
          </a:p>
          <a:p>
            <a:pPr>
              <a:spcBef>
                <a:spcPct val="50000"/>
              </a:spcBef>
            </a:pPr>
            <a:r>
              <a:rPr lang="en-US" altLang="en-US" sz="1200">
                <a:solidFill>
                  <a:srgbClr val="000000"/>
                </a:solidFill>
                <a:cs typeface="Times New Roman" pitchFamily="18" charset="0"/>
              </a:rPr>
              <a:t>58.Nokia </a:t>
            </a:r>
            <a:endParaRPr lang="en-US" altLang="en-US" sz="1200">
              <a:cs typeface="Times New Roman" pitchFamily="18" charset="0"/>
            </a:endParaRPr>
          </a:p>
          <a:p>
            <a:pPr>
              <a:spcBef>
                <a:spcPct val="50000"/>
              </a:spcBef>
            </a:pPr>
            <a:r>
              <a:rPr lang="en-US" altLang="en-US" sz="1200">
                <a:solidFill>
                  <a:srgbClr val="000000"/>
                </a:solidFill>
                <a:cs typeface="Times New Roman" pitchFamily="18" charset="0"/>
              </a:rPr>
              <a:t>59.NTT Electronics Corporation </a:t>
            </a:r>
            <a:endParaRPr lang="en-US" altLang="en-US" sz="1200">
              <a:cs typeface="Times New Roman" pitchFamily="18" charset="0"/>
            </a:endParaRPr>
          </a:p>
          <a:p>
            <a:pPr>
              <a:spcBef>
                <a:spcPct val="50000"/>
              </a:spcBef>
            </a:pPr>
            <a:r>
              <a:rPr lang="en-US" altLang="en-US" sz="1200">
                <a:solidFill>
                  <a:srgbClr val="000000"/>
                </a:solidFill>
                <a:cs typeface="Times New Roman" pitchFamily="18" charset="0"/>
              </a:rPr>
              <a:t>60.Oki Electric Industry Co., Ltd. </a:t>
            </a:r>
            <a:endParaRPr lang="en-US" altLang="en-US" sz="1200">
              <a:cs typeface="Times New Roman" pitchFamily="18" charset="0"/>
            </a:endParaRPr>
          </a:p>
          <a:p>
            <a:pPr>
              <a:spcBef>
                <a:spcPct val="50000"/>
              </a:spcBef>
            </a:pPr>
            <a:r>
              <a:rPr lang="en-US" altLang="en-US" sz="1200">
                <a:solidFill>
                  <a:srgbClr val="000000"/>
                </a:solidFill>
                <a:cs typeface="Times New Roman" pitchFamily="18" charset="0"/>
              </a:rPr>
              <a:t>61.PacketVideo Corporation </a:t>
            </a:r>
            <a:endParaRPr lang="en-US" altLang="en-US" sz="1200">
              <a:cs typeface="Times New Roman" pitchFamily="18" charset="0"/>
            </a:endParaRPr>
          </a:p>
          <a:p>
            <a:pPr>
              <a:spcBef>
                <a:spcPct val="50000"/>
              </a:spcBef>
            </a:pPr>
            <a:r>
              <a:rPr lang="en-US" altLang="en-US" sz="1200">
                <a:solidFill>
                  <a:srgbClr val="000000"/>
                </a:solidFill>
                <a:cs typeface="Times New Roman" pitchFamily="18" charset="0"/>
              </a:rPr>
              <a:t>62.Panasonic Communications Co. , Ltd </a:t>
            </a:r>
            <a:endParaRPr lang="en-US" altLang="en-US" sz="1200">
              <a:cs typeface="Times New Roman" pitchFamily="18" charset="0"/>
            </a:endParaRPr>
          </a:p>
          <a:p>
            <a:pPr>
              <a:spcBef>
                <a:spcPct val="50000"/>
              </a:spcBef>
            </a:pPr>
            <a:r>
              <a:rPr lang="en-US" altLang="en-US" sz="1200">
                <a:solidFill>
                  <a:srgbClr val="000000"/>
                </a:solidFill>
                <a:cs typeface="Times New Roman" pitchFamily="18" charset="0"/>
              </a:rPr>
              <a:t>63.Panasonic Mobile Communications Co., Ltd. </a:t>
            </a:r>
            <a:endParaRPr lang="en-US" altLang="en-US" sz="1200">
              <a:cs typeface="Times New Roman" pitchFamily="18" charset="0"/>
            </a:endParaRPr>
          </a:p>
          <a:p>
            <a:pPr>
              <a:spcBef>
                <a:spcPct val="50000"/>
              </a:spcBef>
            </a:pPr>
            <a:r>
              <a:rPr lang="en-US" altLang="en-US" sz="1200">
                <a:solidFill>
                  <a:srgbClr val="000000"/>
                </a:solidFill>
                <a:cs typeface="Times New Roman" pitchFamily="18" charset="0"/>
              </a:rPr>
              <a:t>64.Photodex Corporation </a:t>
            </a:r>
            <a:endParaRPr lang="en-US" altLang="en-US" sz="1200">
              <a:cs typeface="Times New Roman" pitchFamily="18" charset="0"/>
            </a:endParaRPr>
          </a:p>
          <a:p>
            <a:pPr>
              <a:spcBef>
                <a:spcPct val="50000"/>
              </a:spcBef>
            </a:pPr>
            <a:r>
              <a:rPr lang="en-US" altLang="en-US" sz="1200">
                <a:solidFill>
                  <a:srgbClr val="000000"/>
                </a:solidFill>
                <a:cs typeface="Times New Roman" pitchFamily="18" charset="0"/>
              </a:rPr>
              <a:t>65.Plala Networks, Inc. </a:t>
            </a:r>
            <a:endParaRPr lang="en-US" altLang="en-US" sz="1200">
              <a:cs typeface="Times New Roman" pitchFamily="18" charset="0"/>
            </a:endParaRPr>
          </a:p>
          <a:p>
            <a:pPr>
              <a:spcBef>
                <a:spcPct val="50000"/>
              </a:spcBef>
            </a:pPr>
            <a:r>
              <a:rPr lang="en-US" altLang="en-US" sz="1200">
                <a:solidFill>
                  <a:srgbClr val="000000"/>
                </a:solidFill>
                <a:cs typeface="Times New Roman" pitchFamily="18" charset="0"/>
              </a:rPr>
              <a:t>66.Pony Canyon Inc. </a:t>
            </a:r>
            <a:endParaRPr lang="en-US" altLang="en-US" sz="1200">
              <a:cs typeface="Times New Roman" pitchFamily="18" charset="0"/>
            </a:endParaRPr>
          </a:p>
          <a:p>
            <a:pPr>
              <a:spcBef>
                <a:spcPct val="50000"/>
              </a:spcBef>
            </a:pPr>
            <a:r>
              <a:rPr lang="en-US" altLang="en-US" sz="1200">
                <a:solidFill>
                  <a:srgbClr val="000000"/>
                </a:solidFill>
                <a:cs typeface="Times New Roman" pitchFamily="18" charset="0"/>
              </a:rPr>
              <a:t>67.Popwire Stockholm AB </a:t>
            </a:r>
            <a:endParaRPr lang="en-US" altLang="en-US" sz="1200">
              <a:cs typeface="Times New Roman" pitchFamily="18" charset="0"/>
            </a:endParaRPr>
          </a:p>
          <a:p>
            <a:pPr>
              <a:spcBef>
                <a:spcPct val="50000"/>
              </a:spcBef>
            </a:pPr>
            <a:r>
              <a:rPr lang="en-US" altLang="en-US" sz="1200">
                <a:solidFill>
                  <a:srgbClr val="000000"/>
                </a:solidFill>
                <a:cs typeface="Times New Roman" pitchFamily="18" charset="0"/>
              </a:rPr>
              <a:t>68.PT Matsushita Kotobuki Electronics Industries Indonesia </a:t>
            </a:r>
            <a:endParaRPr lang="en-US" altLang="en-US" sz="1200">
              <a:cs typeface="Times New Roman" pitchFamily="18" charset="0"/>
            </a:endParaRPr>
          </a:p>
          <a:p>
            <a:pPr>
              <a:spcBef>
                <a:spcPct val="50000"/>
              </a:spcBef>
            </a:pPr>
            <a:r>
              <a:rPr lang="en-US" altLang="en-US" sz="1200">
                <a:solidFill>
                  <a:srgbClr val="000000"/>
                </a:solidFill>
                <a:cs typeface="Times New Roman" pitchFamily="18" charset="0"/>
              </a:rPr>
              <a:t>69.Rhythmication Co., Ltd. </a:t>
            </a:r>
            <a:endParaRPr lang="en-US" altLang="en-US" sz="1200">
              <a:cs typeface="Times New Roman" pitchFamily="18" charset="0"/>
            </a:endParaRPr>
          </a:p>
          <a:p>
            <a:pPr>
              <a:spcBef>
                <a:spcPct val="50000"/>
              </a:spcBef>
            </a:pPr>
            <a:r>
              <a:rPr lang="en-US" altLang="en-US" sz="1200">
                <a:solidFill>
                  <a:srgbClr val="000000"/>
                </a:solidFill>
                <a:cs typeface="Times New Roman" pitchFamily="18" charset="0"/>
              </a:rPr>
              <a:t>70.Samsung Electronics Co., Ltd. </a:t>
            </a:r>
            <a:endParaRPr lang="en-US" altLang="en-US" sz="1200">
              <a:cs typeface="Times New Roman" pitchFamily="18" charset="0"/>
            </a:endParaRPr>
          </a:p>
          <a:p>
            <a:pPr>
              <a:spcBef>
                <a:spcPct val="50000"/>
              </a:spcBef>
            </a:pPr>
            <a:r>
              <a:rPr lang="en-US" altLang="en-US" sz="1200">
                <a:solidFill>
                  <a:srgbClr val="000000"/>
                </a:solidFill>
                <a:cs typeface="Times New Roman" pitchFamily="18" charset="0"/>
              </a:rPr>
              <a:t>71.SANYO Electric Co., Ltd. </a:t>
            </a:r>
            <a:endParaRPr lang="en-US" altLang="en-US" sz="1200">
              <a:cs typeface="Times New Roman" pitchFamily="18" charset="0"/>
            </a:endParaRPr>
          </a:p>
          <a:p>
            <a:pPr>
              <a:spcBef>
                <a:spcPct val="50000"/>
              </a:spcBef>
            </a:pPr>
            <a:r>
              <a:rPr lang="en-US" altLang="en-US" sz="1200">
                <a:solidFill>
                  <a:srgbClr val="000000"/>
                </a:solidFill>
                <a:cs typeface="Times New Roman" pitchFamily="18" charset="0"/>
              </a:rPr>
              <a:t>72.Saver K.K. </a:t>
            </a:r>
            <a:endParaRPr lang="en-US" altLang="en-US" sz="1200">
              <a:cs typeface="Times New Roman" pitchFamily="18" charset="0"/>
            </a:endParaRPr>
          </a:p>
          <a:p>
            <a:pPr>
              <a:spcBef>
                <a:spcPct val="50000"/>
              </a:spcBef>
            </a:pPr>
            <a:r>
              <a:rPr lang="en-US" altLang="en-US" sz="1200">
                <a:solidFill>
                  <a:srgbClr val="000000"/>
                </a:solidFill>
                <a:cs typeface="Times New Roman" pitchFamily="18" charset="0"/>
              </a:rPr>
              <a:t>73.Sercomm Corporation </a:t>
            </a:r>
            <a:endParaRPr lang="en-US" altLang="en-US" sz="1200">
              <a:cs typeface="Times New Roman" pitchFamily="18" charset="0"/>
            </a:endParaRPr>
          </a:p>
          <a:p>
            <a:pPr>
              <a:spcBef>
                <a:spcPct val="50000"/>
              </a:spcBef>
            </a:pPr>
            <a:r>
              <a:rPr lang="en-US" altLang="en-US" sz="1200">
                <a:solidFill>
                  <a:srgbClr val="000000"/>
                </a:solidFill>
                <a:cs typeface="Times New Roman" pitchFamily="18" charset="0"/>
              </a:rPr>
              <a:t>74.Sharp Kabushiki Kaisha </a:t>
            </a:r>
            <a:endParaRPr lang="en-US" altLang="en-US" sz="1200">
              <a:cs typeface="Times New Roman" pitchFamily="18" charset="0"/>
            </a:endParaRPr>
          </a:p>
          <a:p>
            <a:pPr>
              <a:spcBef>
                <a:spcPct val="50000"/>
              </a:spcBef>
            </a:pPr>
            <a:r>
              <a:rPr lang="en-US" altLang="en-US" sz="1200">
                <a:solidFill>
                  <a:srgbClr val="000000"/>
                </a:solidFill>
                <a:cs typeface="Times New Roman" pitchFamily="18" charset="0"/>
              </a:rPr>
              <a:t>75.Softel Limited </a:t>
            </a:r>
            <a:endParaRPr lang="en-US" altLang="en-US" sz="1200">
              <a:cs typeface="Times New Roman" pitchFamily="18" charset="0"/>
            </a:endParaRPr>
          </a:p>
          <a:p>
            <a:pPr>
              <a:spcBef>
                <a:spcPct val="50000"/>
              </a:spcBef>
            </a:pPr>
            <a:r>
              <a:rPr lang="en-US" altLang="en-US" sz="1200">
                <a:solidFill>
                  <a:srgbClr val="000000"/>
                </a:solidFill>
                <a:cs typeface="Times New Roman" pitchFamily="18" charset="0"/>
              </a:rPr>
              <a:t>76.Sony Corporation </a:t>
            </a:r>
            <a:endParaRPr lang="en-US" altLang="en-US" sz="1200">
              <a:cs typeface="Times New Roman" pitchFamily="18" charset="0"/>
            </a:endParaRPr>
          </a:p>
        </p:txBody>
      </p:sp>
      <p:sp>
        <p:nvSpPr>
          <p:cNvPr id="32785" name="Rectangle 17"/>
          <p:cNvSpPr>
            <a:spLocks noChangeArrowheads="1"/>
          </p:cNvSpPr>
          <p:nvPr/>
        </p:nvSpPr>
        <p:spPr bwMode="auto">
          <a:xfrm>
            <a:off x="9312275" y="2133600"/>
            <a:ext cx="2278063" cy="20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spAutoFit/>
          </a:bodyPr>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spcBef>
                <a:spcPct val="50000"/>
              </a:spcBef>
            </a:pPr>
            <a:r>
              <a:rPr lang="en-US" altLang="en-US" sz="1200">
                <a:solidFill>
                  <a:srgbClr val="000000"/>
                </a:solidFill>
                <a:cs typeface="Times New Roman" pitchFamily="18" charset="0"/>
              </a:rPr>
              <a:t>40.J Anime.com Co. Ltd. </a:t>
            </a:r>
            <a:endParaRPr lang="en-US" altLang="en-US" sz="1200">
              <a:cs typeface="Times New Roman" pitchFamily="18" charset="0"/>
            </a:endParaRPr>
          </a:p>
          <a:p>
            <a:pPr>
              <a:spcBef>
                <a:spcPct val="50000"/>
              </a:spcBef>
            </a:pPr>
            <a:r>
              <a:rPr lang="en-US" altLang="en-US" sz="1200">
                <a:solidFill>
                  <a:srgbClr val="000000"/>
                </a:solidFill>
                <a:cs typeface="Times New Roman" pitchFamily="18" charset="0"/>
              </a:rPr>
              <a:t>41.KDDI Corporation </a:t>
            </a:r>
            <a:endParaRPr lang="en-US" altLang="en-US" sz="1200">
              <a:cs typeface="Times New Roman" pitchFamily="18" charset="0"/>
            </a:endParaRPr>
          </a:p>
          <a:p>
            <a:pPr>
              <a:spcBef>
                <a:spcPct val="50000"/>
              </a:spcBef>
            </a:pPr>
            <a:r>
              <a:rPr lang="en-US" altLang="en-US" sz="1200">
                <a:solidFill>
                  <a:srgbClr val="000000"/>
                </a:solidFill>
                <a:cs typeface="Times New Roman" pitchFamily="18" charset="0"/>
              </a:rPr>
              <a:t>42.KDDI R&amp;D Laboratories Inc. </a:t>
            </a:r>
            <a:endParaRPr lang="en-US" altLang="en-US" sz="1200">
              <a:cs typeface="Times New Roman" pitchFamily="18" charset="0"/>
            </a:endParaRPr>
          </a:p>
          <a:p>
            <a:pPr>
              <a:spcBef>
                <a:spcPct val="50000"/>
              </a:spcBef>
            </a:pPr>
            <a:r>
              <a:rPr lang="en-US" altLang="en-US" sz="1200">
                <a:solidFill>
                  <a:srgbClr val="000000"/>
                </a:solidFill>
                <a:cs typeface="Times New Roman" pitchFamily="18" charset="0"/>
              </a:rPr>
              <a:t>43.KDDI Technology Corporation </a:t>
            </a:r>
            <a:endParaRPr lang="en-US" altLang="en-US" sz="1200">
              <a:cs typeface="Times New Roman" pitchFamily="18" charset="0"/>
            </a:endParaRPr>
          </a:p>
          <a:p>
            <a:pPr>
              <a:spcBef>
                <a:spcPct val="50000"/>
              </a:spcBef>
            </a:pPr>
            <a:r>
              <a:rPr lang="en-US" altLang="en-US" sz="1200">
                <a:solidFill>
                  <a:srgbClr val="000000"/>
                </a:solidFill>
                <a:cs typeface="Times New Roman" pitchFamily="18" charset="0"/>
              </a:rPr>
              <a:t>44.Koninklijke Philips Electronics N.V. </a:t>
            </a:r>
            <a:endParaRPr lang="en-US" altLang="en-US" sz="1200">
              <a:cs typeface="Times New Roman" pitchFamily="18" charset="0"/>
            </a:endParaRPr>
          </a:p>
          <a:p>
            <a:pPr>
              <a:spcBef>
                <a:spcPct val="50000"/>
              </a:spcBef>
            </a:pPr>
            <a:r>
              <a:rPr lang="en-US" altLang="en-US" sz="1200">
                <a:solidFill>
                  <a:srgbClr val="000000"/>
                </a:solidFill>
                <a:cs typeface="Times New Roman" pitchFamily="18" charset="0"/>
              </a:rPr>
              <a:t>45.Kyocera Corporation </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fld id="{86FCC3F5-668E-4C15-81FA-48EC9E882BA5}" type="datetime1">
              <a:rPr lang="en-US" altLang="en-US"/>
              <a:pPr/>
              <a:t>10/17/2015</a:t>
            </a:fld>
            <a:endParaRPr lang="en-US" altLang="en-US"/>
          </a:p>
        </p:txBody>
      </p:sp>
      <p:sp>
        <p:nvSpPr>
          <p:cNvPr id="12" name="Slide Number Placeholder 5"/>
          <p:cNvSpPr>
            <a:spLocks noGrp="1"/>
          </p:cNvSpPr>
          <p:nvPr>
            <p:ph type="sldNum" sz="quarter" idx="12"/>
          </p:nvPr>
        </p:nvSpPr>
        <p:spPr/>
        <p:txBody>
          <a:bodyPr/>
          <a:lstStyle/>
          <a:p>
            <a:fld id="{6FF1EDD4-88CA-432B-A308-C444BF7ADF23}" type="slidenum">
              <a:rPr lang="en-US" altLang="en-US"/>
              <a:pPr/>
              <a:t>56</a:t>
            </a:fld>
            <a:endParaRPr lang="en-US" altLang="en-US"/>
          </a:p>
        </p:txBody>
      </p:sp>
      <p:sp>
        <p:nvSpPr>
          <p:cNvPr id="33794" name="Rectangle 2"/>
          <p:cNvSpPr>
            <a:spLocks noGrp="1" noChangeArrowheads="1"/>
          </p:cNvSpPr>
          <p:nvPr>
            <p:ph type="title"/>
          </p:nvPr>
        </p:nvSpPr>
        <p:spPr/>
        <p:txBody>
          <a:bodyPr/>
          <a:lstStyle/>
          <a:p>
            <a:r>
              <a:rPr lang="en-US" altLang="en-US"/>
              <a:t>MPEG 4 – Systems Licensors</a:t>
            </a:r>
          </a:p>
        </p:txBody>
      </p:sp>
      <p:grpSp>
        <p:nvGrpSpPr>
          <p:cNvPr id="33796" name="Group 4"/>
          <p:cNvGrpSpPr>
            <a:grpSpLocks/>
          </p:cNvGrpSpPr>
          <p:nvPr/>
        </p:nvGrpSpPr>
        <p:grpSpPr bwMode="auto">
          <a:xfrm>
            <a:off x="2724150" y="2378075"/>
            <a:ext cx="6440488" cy="6262688"/>
            <a:chOff x="0" y="0"/>
            <a:chExt cx="3121" cy="2818"/>
          </a:xfrm>
        </p:grpSpPr>
        <p:sp>
          <p:nvSpPr>
            <p:cNvPr id="33797" name="Rectangle 5"/>
            <p:cNvSpPr>
              <a:spLocks noChangeArrowheads="1"/>
            </p:cNvSpPr>
            <p:nvPr/>
          </p:nvSpPr>
          <p:spPr bwMode="auto">
            <a:xfrm>
              <a:off x="0" y="0"/>
              <a:ext cx="1703" cy="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97292" tIns="148647" rIns="297292" bIns="148647"/>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r>
                <a:rPr lang="en-US" altLang="en-US" sz="1200"/>
                <a:t>  </a:t>
              </a:r>
              <a:r>
                <a:rPr lang="en-US" altLang="en-US" sz="9700"/>
                <a:t> </a:t>
              </a:r>
              <a:r>
                <a:rPr lang="en-US" altLang="en-US" sz="1200"/>
                <a:t>                                                                                                     </a:t>
              </a:r>
            </a:p>
          </p:txBody>
        </p:sp>
        <p:sp>
          <p:nvSpPr>
            <p:cNvPr id="33798" name="Rectangle 6"/>
            <p:cNvSpPr>
              <a:spLocks noChangeArrowheads="1"/>
            </p:cNvSpPr>
            <p:nvPr/>
          </p:nvSpPr>
          <p:spPr bwMode="auto">
            <a:xfrm>
              <a:off x="1703" y="0"/>
              <a:ext cx="1418" cy="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97292" tIns="148647" rIns="297292" bIns="148647"/>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r>
                <a:rPr lang="en-US" altLang="en-US" sz="1200"/>
                <a:t>  </a:t>
              </a:r>
              <a:r>
                <a:rPr lang="en-US" altLang="en-US"/>
                <a:t> </a:t>
              </a:r>
              <a:r>
                <a:rPr lang="en-US" altLang="en-US" sz="1200"/>
                <a:t>                                                </a:t>
              </a:r>
            </a:p>
            <a:p>
              <a:pPr algn="ctr" eaLnBrk="0" hangingPunct="0"/>
              <a:r>
                <a:rPr lang="en-US" altLang="en-US" sz="1200"/>
                <a:t>  </a:t>
              </a:r>
              <a:r>
                <a:rPr lang="en-US" altLang="en-US" sz="3400"/>
                <a:t> </a:t>
              </a:r>
              <a:r>
                <a:rPr lang="en-US" altLang="en-US" sz="1200"/>
                <a:t>                                </a:t>
              </a:r>
            </a:p>
            <a:p>
              <a:pPr algn="ctr" eaLnBrk="0" hangingPunct="0"/>
              <a:endParaRPr lang="en-US" altLang="en-US" sz="1200"/>
            </a:p>
          </p:txBody>
        </p:sp>
        <p:sp>
          <p:nvSpPr>
            <p:cNvPr id="33799" name="Rectangle 7"/>
            <p:cNvSpPr>
              <a:spLocks noChangeArrowheads="1"/>
            </p:cNvSpPr>
            <p:nvPr/>
          </p:nvSpPr>
          <p:spPr bwMode="auto">
            <a:xfrm>
              <a:off x="0" y="835"/>
              <a:ext cx="1703" cy="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97292" tIns="148647" rIns="297292" bIns="148647"/>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r>
                <a:rPr lang="en-US" altLang="en-US" sz="1200"/>
                <a:t/>
              </a:r>
              <a:br>
                <a:rPr lang="en-US" altLang="en-US" sz="1200"/>
              </a:br>
              <a:r>
                <a:rPr lang="en-US" altLang="en-US" sz="1200"/>
                <a:t> </a:t>
              </a:r>
              <a:endParaRPr lang="en-US" altLang="en-US" sz="3200"/>
            </a:p>
          </p:txBody>
        </p:sp>
        <p:sp>
          <p:nvSpPr>
            <p:cNvPr id="33800" name="Rectangle 8"/>
            <p:cNvSpPr>
              <a:spLocks noChangeArrowheads="1"/>
            </p:cNvSpPr>
            <p:nvPr/>
          </p:nvSpPr>
          <p:spPr bwMode="auto">
            <a:xfrm>
              <a:off x="1703" y="835"/>
              <a:ext cx="1418" cy="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97292" tIns="148647" rIns="297292" bIns="148647"/>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r>
                <a:rPr lang="en-US" altLang="en-US" sz="1200"/>
                <a:t/>
              </a:r>
              <a:br>
                <a:rPr lang="en-US" altLang="en-US" sz="1200"/>
              </a:br>
              <a:r>
                <a:rPr lang="en-US" altLang="en-US" sz="1200"/>
                <a:t> </a:t>
              </a:r>
            </a:p>
            <a:p>
              <a:pPr algn="ctr" eaLnBrk="0" hangingPunct="0"/>
              <a:r>
                <a:rPr lang="en-US" altLang="en-US" sz="1600" b="1"/>
                <a:t>Apple Computer, Inc.</a:t>
              </a:r>
              <a:br>
                <a:rPr lang="en-US" altLang="en-US" sz="1600" b="1"/>
              </a:br>
              <a:r>
                <a:rPr lang="en-US" altLang="en-US" sz="1600" b="1"/>
                <a:t>Electronics and Telecommunications Research Institute (ETRI)</a:t>
              </a:r>
              <a:br>
                <a:rPr lang="en-US" altLang="en-US" sz="1600" b="1"/>
              </a:br>
              <a:r>
                <a:rPr lang="en-US" altLang="en-US" sz="1600" b="1"/>
                <a:t>France Télécom, S.A.</a:t>
              </a:r>
              <a:br>
                <a:rPr lang="en-US" altLang="en-US" sz="1600" b="1"/>
              </a:br>
              <a:r>
                <a:rPr lang="en-US" altLang="en-US" sz="1600" b="1"/>
                <a:t>Koninklijke Philips Electronics N.V.</a:t>
              </a:r>
              <a:br>
                <a:rPr lang="en-US" altLang="en-US" sz="1600" b="1"/>
              </a:br>
              <a:r>
                <a:rPr lang="en-US" altLang="en-US" sz="1600" b="1"/>
                <a:t>Mitsubishi Electric Corporation</a:t>
              </a:r>
              <a:br>
                <a:rPr lang="en-US" altLang="en-US" sz="1600" b="1"/>
              </a:br>
              <a:r>
                <a:rPr lang="en-US" altLang="en-US" sz="1600" b="1"/>
                <a:t>Samsung Electronics Co., Ltd.</a:t>
              </a:r>
              <a:br>
                <a:rPr lang="en-US" altLang="en-US" sz="1600" b="1"/>
              </a:br>
              <a:r>
                <a:rPr lang="en-US" altLang="en-US" sz="1600" b="1"/>
                <a:t>Sun Microsystems, Inc.</a:t>
              </a:r>
              <a:endParaRPr lang="en-US" altLang="en-US" sz="1200"/>
            </a:p>
            <a:p>
              <a:pPr algn="ctr" eaLnBrk="0" hangingPunct="0"/>
              <a:r>
                <a:rPr lang="en-US" altLang="en-US" sz="1200"/>
                <a:t> </a:t>
              </a:r>
            </a:p>
            <a:p>
              <a:pPr algn="ctr" eaLnBrk="0" hangingPunct="0"/>
              <a:r>
                <a:rPr lang="en-US" altLang="en-US" sz="1200"/>
                <a:t>  </a:t>
              </a:r>
            </a:p>
            <a:p>
              <a:pPr algn="ctr" eaLnBrk="0" hangingPunct="0"/>
              <a:r>
                <a:rPr lang="en-US" altLang="en-US" sz="1200"/>
                <a:t> </a:t>
              </a:r>
            </a:p>
            <a:p>
              <a:pPr algn="ctr" eaLnBrk="0" hangingPunct="0"/>
              <a:endParaRPr lang="en-US" altLang="en-US" sz="3200"/>
            </a:p>
          </p:txBody>
        </p:sp>
      </p:grpSp>
      <p:pic>
        <p:nvPicPr>
          <p:cNvPr id="33801" name="Picture 9" descr="Licens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75" y="2224088"/>
            <a:ext cx="3803650" cy="1616075"/>
          </a:xfrm>
          <a:prstGeom prst="rect">
            <a:avLst/>
          </a:prstGeom>
          <a:noFill/>
          <a:extLst>
            <a:ext uri="{909E8E84-426E-40DD-AFC4-6F175D3DCCD1}">
              <a14:hiddenFill xmlns:a14="http://schemas.microsoft.com/office/drawing/2010/main">
                <a:solidFill>
                  <a:srgbClr val="FFFFFF"/>
                </a:solidFill>
              </a14:hiddenFill>
            </a:ext>
          </a:extLst>
        </p:spPr>
      </p:pic>
      <p:pic>
        <p:nvPicPr>
          <p:cNvPr id="33802" name="Picture 10" descr="h_m4s_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6438" y="2838450"/>
            <a:ext cx="1247775" cy="574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AA3287AB-DDD9-4ADD-87A3-5B8553847125}" type="datetime1">
              <a:rPr lang="en-US" altLang="en-US"/>
              <a:pPr/>
              <a:t>10/17/2015</a:t>
            </a:fld>
            <a:endParaRPr lang="en-US" altLang="en-US"/>
          </a:p>
        </p:txBody>
      </p:sp>
      <p:sp>
        <p:nvSpPr>
          <p:cNvPr id="7" name="Slide Number Placeholder 5"/>
          <p:cNvSpPr>
            <a:spLocks noGrp="1"/>
          </p:cNvSpPr>
          <p:nvPr>
            <p:ph type="sldNum" sz="quarter" idx="12"/>
          </p:nvPr>
        </p:nvSpPr>
        <p:spPr/>
        <p:txBody>
          <a:bodyPr/>
          <a:lstStyle/>
          <a:p>
            <a:fld id="{7A79F871-DCC8-4CCB-8E3A-79802326E849}" type="slidenum">
              <a:rPr lang="en-US" altLang="en-US"/>
              <a:pPr/>
              <a:t>57</a:t>
            </a:fld>
            <a:endParaRPr lang="en-US" altLang="en-US"/>
          </a:p>
        </p:txBody>
      </p:sp>
      <p:sp>
        <p:nvSpPr>
          <p:cNvPr id="34831" name="Rectangle 5135"/>
          <p:cNvSpPr>
            <a:spLocks noChangeArrowheads="1"/>
          </p:cNvSpPr>
          <p:nvPr/>
        </p:nvSpPr>
        <p:spPr bwMode="auto">
          <a:xfrm>
            <a:off x="1588" y="6634163"/>
            <a:ext cx="11887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4835" name="Picture 5139" descr="dot_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9425" y="6699250"/>
            <a:ext cx="1782763" cy="14288"/>
          </a:xfrm>
          <a:prstGeom prst="rect">
            <a:avLst/>
          </a:prstGeom>
          <a:noFill/>
          <a:extLst>
            <a:ext uri="{909E8E84-426E-40DD-AFC4-6F175D3DCCD1}">
              <a14:hiddenFill xmlns:a14="http://schemas.microsoft.com/office/drawing/2010/main">
                <a:solidFill>
                  <a:srgbClr val="FFFFFF"/>
                </a:solidFill>
              </a14:hiddenFill>
            </a:ext>
          </a:extLst>
        </p:spPr>
      </p:pic>
      <p:sp>
        <p:nvSpPr>
          <p:cNvPr id="34851" name="Rectangle 5155"/>
          <p:cNvSpPr>
            <a:spLocks noChangeArrowheads="1"/>
          </p:cNvSpPr>
          <p:nvPr/>
        </p:nvSpPr>
        <p:spPr bwMode="auto">
          <a:xfrm>
            <a:off x="0" y="0"/>
            <a:ext cx="11887200" cy="904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spAutoFit/>
          </a:bodyPr>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600" b="1"/>
              <a:t>List of MPEG LA, LLC's MPEG-4 Systems Licensees and Affiliates in good standing, based on information currently available to MPEG LA, LLC.</a:t>
            </a:r>
          </a:p>
          <a:p>
            <a:pPr algn="ctr">
              <a:spcBef>
                <a:spcPct val="50000"/>
              </a:spcBef>
            </a:pPr>
            <a:r>
              <a:rPr lang="en-US" altLang="en-US" sz="1600"/>
              <a:t>3ivx Technologies Pty. Ltd. </a:t>
            </a:r>
          </a:p>
          <a:p>
            <a:pPr algn="ctr">
              <a:spcBef>
                <a:spcPct val="50000"/>
              </a:spcBef>
            </a:pPr>
            <a:r>
              <a:rPr lang="en-US" altLang="en-US" sz="1600"/>
              <a:t>Ahead Software AG </a:t>
            </a:r>
          </a:p>
          <a:p>
            <a:pPr algn="ctr">
              <a:spcBef>
                <a:spcPct val="50000"/>
              </a:spcBef>
            </a:pPr>
            <a:r>
              <a:rPr lang="en-US" altLang="en-US" sz="1600"/>
              <a:t>Apple Computer, Inc. </a:t>
            </a:r>
          </a:p>
          <a:p>
            <a:pPr algn="ctr">
              <a:spcBef>
                <a:spcPct val="50000"/>
              </a:spcBef>
            </a:pPr>
            <a:r>
              <a:rPr lang="en-US" altLang="en-US" sz="1600"/>
              <a:t>Argo Interactive Ltd. </a:t>
            </a:r>
          </a:p>
          <a:p>
            <a:pPr algn="ctr">
              <a:spcBef>
                <a:spcPct val="50000"/>
              </a:spcBef>
            </a:pPr>
            <a:r>
              <a:rPr lang="en-US" altLang="en-US" sz="1600"/>
              <a:t>Casio Computer Co., Ltd. </a:t>
            </a:r>
          </a:p>
          <a:p>
            <a:pPr algn="ctr">
              <a:spcBef>
                <a:spcPct val="50000"/>
              </a:spcBef>
            </a:pPr>
            <a:r>
              <a:rPr lang="en-US" altLang="en-US" sz="1600"/>
              <a:t>Datafab Systems Inc. </a:t>
            </a:r>
          </a:p>
          <a:p>
            <a:pPr algn="ctr">
              <a:spcBef>
                <a:spcPct val="50000"/>
              </a:spcBef>
            </a:pPr>
            <a:r>
              <a:rPr lang="en-US" altLang="en-US" sz="1600"/>
              <a:t>Enlight Corporation </a:t>
            </a:r>
          </a:p>
          <a:p>
            <a:pPr algn="ctr">
              <a:spcBef>
                <a:spcPct val="50000"/>
              </a:spcBef>
            </a:pPr>
            <a:r>
              <a:rPr lang="en-US" altLang="en-US" sz="1600"/>
              <a:t>Fraunhofer-Gesellschaft zur Foerderung der Angewandten Forschung e.V. </a:t>
            </a:r>
          </a:p>
          <a:p>
            <a:pPr algn="ctr">
              <a:spcBef>
                <a:spcPct val="50000"/>
              </a:spcBef>
            </a:pPr>
            <a:r>
              <a:rPr lang="en-US" altLang="en-US" sz="1600"/>
              <a:t>GET/Telecom Paris </a:t>
            </a:r>
          </a:p>
          <a:p>
            <a:pPr algn="ctr">
              <a:spcBef>
                <a:spcPct val="50000"/>
              </a:spcBef>
            </a:pPr>
            <a:r>
              <a:rPr lang="en-US" altLang="en-US" sz="1600"/>
              <a:t>Intercube Co., Ltd. </a:t>
            </a:r>
          </a:p>
          <a:p>
            <a:pPr algn="ctr">
              <a:spcBef>
                <a:spcPct val="50000"/>
              </a:spcBef>
            </a:pPr>
            <a:r>
              <a:rPr lang="en-US" altLang="en-US" sz="1600"/>
              <a:t>Koninklijke Philips Electronics N.V. </a:t>
            </a:r>
          </a:p>
          <a:p>
            <a:pPr algn="ctr">
              <a:spcBef>
                <a:spcPct val="50000"/>
              </a:spcBef>
            </a:pPr>
            <a:r>
              <a:rPr lang="en-US" altLang="en-US" sz="1600"/>
              <a:t>LG Electronics </a:t>
            </a:r>
          </a:p>
          <a:p>
            <a:pPr algn="ctr">
              <a:spcBef>
                <a:spcPct val="50000"/>
              </a:spcBef>
            </a:pPr>
            <a:r>
              <a:rPr lang="en-US" altLang="en-US" sz="1600"/>
              <a:t>Media Excel, Inc. </a:t>
            </a:r>
          </a:p>
          <a:p>
            <a:pPr algn="ctr">
              <a:spcBef>
                <a:spcPct val="50000"/>
              </a:spcBef>
            </a:pPr>
            <a:r>
              <a:rPr lang="en-US" altLang="en-US" sz="1600"/>
              <a:t>Mitsubishi Electric Corporation </a:t>
            </a:r>
          </a:p>
          <a:p>
            <a:pPr algn="ctr">
              <a:spcBef>
                <a:spcPct val="50000"/>
              </a:spcBef>
            </a:pPr>
            <a:r>
              <a:rPr lang="en-US" altLang="en-US" sz="1600"/>
              <a:t>NeoMTel Co. Ltd. </a:t>
            </a:r>
          </a:p>
          <a:p>
            <a:pPr algn="ctr">
              <a:spcBef>
                <a:spcPct val="50000"/>
              </a:spcBef>
            </a:pPr>
            <a:r>
              <a:rPr lang="en-US" altLang="en-US" sz="1600"/>
              <a:t>Oki Electric Industry Co., Ltd. </a:t>
            </a:r>
          </a:p>
          <a:p>
            <a:pPr algn="ctr">
              <a:spcBef>
                <a:spcPct val="50000"/>
              </a:spcBef>
            </a:pPr>
            <a:r>
              <a:rPr lang="en-US" altLang="en-US" sz="1600"/>
              <a:t>PacketVideo Corporation </a:t>
            </a:r>
          </a:p>
          <a:p>
            <a:pPr algn="ctr">
              <a:spcBef>
                <a:spcPct val="50000"/>
              </a:spcBef>
            </a:pPr>
            <a:r>
              <a:rPr lang="en-US" altLang="en-US" sz="1600"/>
              <a:t>Premier Image Technology Corporation </a:t>
            </a:r>
          </a:p>
          <a:p>
            <a:pPr algn="ctr">
              <a:spcBef>
                <a:spcPct val="50000"/>
              </a:spcBef>
            </a:pPr>
            <a:r>
              <a:rPr lang="en-US" altLang="en-US" sz="1600"/>
              <a:t>Samsung Electronics Co., Ltd. </a:t>
            </a:r>
          </a:p>
          <a:p>
            <a:pPr algn="ctr">
              <a:spcBef>
                <a:spcPct val="50000"/>
              </a:spcBef>
            </a:pPr>
            <a:r>
              <a:rPr lang="en-US" altLang="en-US" sz="1600"/>
              <a:t>Sharp Corporation </a:t>
            </a:r>
          </a:p>
          <a:p>
            <a:pPr algn="ctr">
              <a:spcBef>
                <a:spcPct val="50000"/>
              </a:spcBef>
            </a:pPr>
            <a:r>
              <a:rPr lang="en-US" altLang="en-US" sz="1600"/>
              <a:t>Tai Guen Enterprise Co., Ltd. </a:t>
            </a:r>
          </a:p>
          <a:p>
            <a:pPr algn="ctr">
              <a:spcBef>
                <a:spcPct val="50000"/>
              </a:spcBef>
            </a:pPr>
            <a:r>
              <a:rPr lang="en-US" altLang="en-US" sz="1600"/>
              <a:t>VBrick Systems, Inc. </a:t>
            </a:r>
          </a:p>
          <a:p>
            <a:pPr algn="ctr">
              <a:spcBef>
                <a:spcPct val="50000"/>
              </a:spcBef>
            </a:pPr>
            <a:r>
              <a:rPr lang="en-US" altLang="en-US" sz="1600"/>
              <a:t>Victor Company of Japan,  </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fld id="{F5151FE7-E43F-4C03-85C1-295A05D07A74}" type="datetime1">
              <a:rPr lang="en-US" altLang="en-US"/>
              <a:pPr/>
              <a:t>10/17/2015</a:t>
            </a:fld>
            <a:endParaRPr lang="en-US" altLang="en-US"/>
          </a:p>
        </p:txBody>
      </p:sp>
      <p:sp>
        <p:nvSpPr>
          <p:cNvPr id="16" name="Slide Number Placeholder 5"/>
          <p:cNvSpPr>
            <a:spLocks noGrp="1"/>
          </p:cNvSpPr>
          <p:nvPr>
            <p:ph type="sldNum" sz="quarter" idx="12"/>
          </p:nvPr>
        </p:nvSpPr>
        <p:spPr/>
        <p:txBody>
          <a:bodyPr/>
          <a:lstStyle/>
          <a:p>
            <a:fld id="{6D8F5CAF-C063-4A6B-A899-B412B1F0288A}" type="slidenum">
              <a:rPr lang="en-US" altLang="en-US"/>
              <a:pPr/>
              <a:t>58</a:t>
            </a:fld>
            <a:endParaRPr lang="en-US" altLang="en-US"/>
          </a:p>
        </p:txBody>
      </p:sp>
      <p:grpSp>
        <p:nvGrpSpPr>
          <p:cNvPr id="87042" name="Group 2"/>
          <p:cNvGrpSpPr>
            <a:grpSpLocks/>
          </p:cNvGrpSpPr>
          <p:nvPr/>
        </p:nvGrpSpPr>
        <p:grpSpPr bwMode="auto">
          <a:xfrm>
            <a:off x="396875" y="0"/>
            <a:ext cx="10499725" cy="207598963"/>
            <a:chOff x="0" y="7400"/>
            <a:chExt cx="4608" cy="93496"/>
          </a:xfrm>
        </p:grpSpPr>
        <p:grpSp>
          <p:nvGrpSpPr>
            <p:cNvPr id="87043" name="Group 3"/>
            <p:cNvGrpSpPr>
              <a:grpSpLocks/>
            </p:cNvGrpSpPr>
            <p:nvPr/>
          </p:nvGrpSpPr>
          <p:grpSpPr bwMode="auto">
            <a:xfrm>
              <a:off x="0" y="7400"/>
              <a:ext cx="4608" cy="288"/>
              <a:chOff x="0" y="7400"/>
              <a:chExt cx="4608" cy="288"/>
            </a:xfrm>
          </p:grpSpPr>
          <p:sp>
            <p:nvSpPr>
              <p:cNvPr id="87044" name="Rectangle 4"/>
              <p:cNvSpPr>
                <a:spLocks noChangeArrowheads="1"/>
              </p:cNvSpPr>
              <p:nvPr/>
            </p:nvSpPr>
            <p:spPr bwMode="auto">
              <a:xfrm>
                <a:off x="0" y="7400"/>
                <a:ext cx="4608" cy="288"/>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4877" tIns="82439" rIns="164877" bIns="82439"/>
              <a:lstStyle/>
              <a:p>
                <a:endParaRPr lang="en-US"/>
              </a:p>
            </p:txBody>
          </p:sp>
          <p:sp>
            <p:nvSpPr>
              <p:cNvPr id="87045" name="Rectangle 5"/>
              <p:cNvSpPr>
                <a:spLocks noChangeArrowheads="1"/>
              </p:cNvSpPr>
              <p:nvPr/>
            </p:nvSpPr>
            <p:spPr bwMode="auto">
              <a:xfrm>
                <a:off x="0" y="7400"/>
                <a:ext cx="4608" cy="288"/>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4877" tIns="82439" rIns="164877" bIns="82439"/>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r>
                  <a:rPr lang="en-US" altLang="en-US" sz="1600" b="1"/>
                  <a:t>Company Name</a:t>
                </a:r>
                <a:endParaRPr lang="en-US" altLang="en-US" sz="1600"/>
              </a:p>
            </p:txBody>
          </p:sp>
        </p:grpSp>
        <p:sp>
          <p:nvSpPr>
            <p:cNvPr id="87046" name="Rectangle 6"/>
            <p:cNvSpPr>
              <a:spLocks noChangeArrowheads="1"/>
            </p:cNvSpPr>
            <p:nvPr/>
          </p:nvSpPr>
          <p:spPr bwMode="auto">
            <a:xfrm>
              <a:off x="0" y="7688"/>
              <a:ext cx="4608" cy="93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4877" tIns="82439" rIns="164877" bIns="82439"/>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r>
                <a:rPr lang="en-US" altLang="en-US" sz="1300"/>
                <a:t>A &amp; R Cambridge Limited		A&amp;G 22 International Trade Management Ltd. </a:t>
              </a:r>
              <a:br>
                <a:rPr lang="en-US" altLang="en-US" sz="1300"/>
              </a:br>
              <a:r>
                <a:rPr lang="en-US" altLang="en-US" sz="1300"/>
                <a:t>Action Electronics Co., Ltd.		ACTION INDUSTRIES (M) SDN. BHD. </a:t>
              </a:r>
              <a:br>
                <a:rPr lang="en-US" altLang="en-US" sz="1300"/>
              </a:br>
              <a:r>
                <a:rPr lang="en-US" altLang="en-US" sz="1300"/>
                <a:t>Advanced Application Technology, Inc.	AISIN AW CO., LTD.</a:t>
              </a:r>
            </a:p>
            <a:p>
              <a:r>
                <a:rPr lang="en-US" altLang="en-US" sz="1300"/>
                <a:t>Alco Digital Devices Limited		ALPINE ELECTRONICS, INC.</a:t>
              </a:r>
            </a:p>
            <a:p>
              <a:r>
                <a:rPr lang="en-US" altLang="en-US" sz="1300"/>
                <a:t>Amoisonic Electronics Co., Ltd.	APEX (JIANGSU) DIGITAL CO., LTD.</a:t>
              </a:r>
            </a:p>
            <a:p>
              <a:r>
                <a:rPr lang="en-US" altLang="en-US" sz="1300"/>
                <a:t>ATL ELECTRONICS (M) SDN., BHD.	ATLM (HONG KONG) LIMITED </a:t>
              </a:r>
              <a:br>
                <a:rPr lang="en-US" altLang="en-US" sz="1300"/>
              </a:br>
              <a:r>
                <a:rPr lang="en-US" altLang="en-US" sz="1300"/>
                <a:t>ATLM TAIWAN INC.		BBK ELECTRONICS CORP., LTD.</a:t>
              </a:r>
            </a:p>
            <a:p>
              <a:r>
                <a:rPr lang="en-US" altLang="en-US" sz="1300"/>
                <a:t>Beautiful Enterprise Co., Ltd.		BEHAVIOR TECH COMPUTER CORP</a:t>
              </a:r>
            </a:p>
            <a:p>
              <a:r>
                <a:rPr lang="en-US" altLang="en-US" sz="1300"/>
                <a:t>Beijing Golden Yuxing Electronics and Technology Co., Ltd.</a:t>
              </a:r>
            </a:p>
            <a:p>
              <a:r>
                <a:rPr lang="en-US" altLang="en-US" sz="1300"/>
                <a:t>California Audio Labs LLC		Changzhou Linlong Electrical Appliance Co., Ltd. (China) </a:t>
              </a:r>
              <a:br>
                <a:rPr lang="en-US" altLang="en-US" sz="1300"/>
              </a:br>
              <a:r>
                <a:rPr lang="en-US" altLang="en-US" sz="1300"/>
                <a:t>Changzhou Haojie Electric Co., Ltd.	CHANGZHOU XINGQIU ELECTRONIC CO., LTD. </a:t>
              </a:r>
              <a:br>
                <a:rPr lang="en-US" altLang="en-US" sz="1300"/>
              </a:br>
              <a:r>
                <a:rPr lang="en-US" altLang="en-US" sz="1300"/>
                <a:t>Chengzhi Wintel Digital Technology Co., Ltd.</a:t>
              </a:r>
              <a:br>
                <a:rPr lang="en-US" altLang="en-US" sz="1300"/>
              </a:br>
              <a:r>
                <a:rPr lang="en-US" altLang="en-US" sz="1300"/>
                <a:t>CIS Technology Inc.		Clarion Co., Ltd.</a:t>
              </a:r>
            </a:p>
            <a:p>
              <a:r>
                <a:rPr lang="en-US" altLang="en-US" sz="1300"/>
                <a:t>Cyrus Electronics Ltd.		DENSO Corporation	</a:t>
              </a:r>
            </a:p>
            <a:p>
              <a:r>
                <a:rPr lang="en-US" altLang="en-US" sz="1300"/>
                <a:t>DESAY A&amp;V Science And Technology Co., Ltd. </a:t>
              </a:r>
              <a:br>
                <a:rPr lang="en-US" altLang="en-US" sz="1300"/>
              </a:br>
              <a:r>
                <a:rPr lang="en-US" altLang="en-US" sz="1300"/>
                <a:t>DINGTIAN ELECTRONICS INDUSTRY CO., LTD. </a:t>
              </a:r>
              <a:br>
                <a:rPr lang="en-US" altLang="en-US" sz="1300"/>
              </a:br>
              <a:r>
                <a:rPr lang="en-US" altLang="en-US" sz="1300"/>
                <a:t>DM Technology C0., Ltd.		Dong Guan Evervictory Electronic Company Limited </a:t>
              </a:r>
              <a:br>
                <a:rPr lang="en-US" altLang="en-US" sz="1300"/>
              </a:br>
              <a:r>
                <a:rPr lang="en-US" altLang="en-US" sz="1300"/>
                <a:t>Dongguan GVG Digital Technology Ltd.	DongGuan, HuangJiang, Jing-Cheng electronics 9th plant </a:t>
              </a:r>
              <a:br>
                <a:rPr lang="en-US" altLang="en-US" sz="1300"/>
              </a:br>
              <a:r>
                <a:rPr lang="en-US" altLang="en-US" sz="1300"/>
                <a:t>Dong Guan Lu Kee Electronic Factory	Eastern Asia Technology Limited</a:t>
              </a:r>
            </a:p>
            <a:p>
              <a:r>
                <a:rPr lang="en-US" altLang="en-US" sz="1300"/>
                <a:t>EPO Science and Technology, Inc.	First Technology International (H.K.) Co., Ltd.</a:t>
              </a:r>
            </a:p>
            <a:p>
              <a:r>
                <a:rPr lang="en-US" altLang="en-US" sz="1300"/>
                <a:t>First Technology International Co., Ltd.	Force Norway A.S.</a:t>
              </a:r>
            </a:p>
            <a:p>
              <a:r>
                <a:rPr lang="en-US" altLang="en-US" sz="1300"/>
                <a:t>Foryou General Electronic Co., Ltd.	Foxda Technology Industrial (Shenzhen) Co., Ltd.</a:t>
              </a:r>
            </a:p>
            <a:p>
              <a:r>
                <a:rPr lang="en-US" altLang="en-US" sz="1300"/>
                <a:t>FUJITSU TEN LIMITED		FUNAI ELECTRIC CO., LTD.	</a:t>
              </a:r>
            </a:p>
            <a:p>
              <a:r>
                <a:rPr lang="en-US" altLang="en-US" sz="1300"/>
                <a:t>Futic Electronics Ltd.		Golden Take Ltd.	</a:t>
              </a:r>
            </a:p>
            <a:p>
              <a:r>
                <a:rPr lang="en-US" altLang="en-US" sz="1300"/>
                <a:t>GP Electronics (Huizhou) Co., Ltd.	GuangDong Nintaus Electronics Co., Ltd.</a:t>
              </a:r>
            </a:p>
            <a:p>
              <a:r>
                <a:rPr lang="en-US" altLang="en-US" sz="1300"/>
                <a:t>GUANGDONG XIN TIANLI ELECTRONICS CO., LTD</a:t>
              </a:r>
              <a:br>
                <a:rPr lang="en-US" altLang="en-US" sz="1300"/>
              </a:br>
              <a:r>
                <a:rPr lang="en-US" altLang="en-US" sz="1300"/>
                <a:t>Guangzhou Durbang Yucharg Electronics Co., Ltd. </a:t>
              </a:r>
              <a:br>
                <a:rPr lang="en-US" altLang="en-US" sz="1300"/>
              </a:br>
              <a:r>
                <a:rPr lang="en-US" altLang="en-US" sz="1300"/>
                <a:t>Guangzhou Huadu Koda Electronics Co., Ltd.</a:t>
              </a:r>
              <a:br>
                <a:rPr lang="en-US" altLang="en-US" sz="1300"/>
              </a:br>
              <a:r>
                <a:rPr lang="en-US" altLang="en-US" sz="1300"/>
                <a:t>Guangzhou Panyu Juda Car Audio Equipment Co., Ltd. </a:t>
              </a:r>
              <a:br>
                <a:rPr lang="en-US" altLang="en-US" sz="1300"/>
              </a:br>
              <a:r>
                <a:rPr lang="en-US" altLang="en-US" sz="1300"/>
                <a:t>GUANGZHOU ROWA ELECTRONICS CO., LTD. </a:t>
              </a:r>
              <a:br>
                <a:rPr lang="en-US" altLang="en-US" sz="1300"/>
              </a:br>
              <a:r>
                <a:rPr lang="en-US" altLang="en-US" sz="1300"/>
                <a:t>Guangzhou Yiaou Pan Corporation	Harman International Industries, Incorporated</a:t>
              </a:r>
            </a:p>
            <a:p>
              <a:r>
                <a:rPr lang="en-US" altLang="en-US" sz="1300"/>
                <a:t>Harman-Kardon, Incorporated	Himage Holdings Limited</a:t>
              </a:r>
              <a:br>
                <a:rPr lang="en-US" altLang="en-US" sz="1300"/>
              </a:br>
              <a:r>
                <a:rPr lang="en-US" altLang="en-US" sz="1300"/>
                <a:t>Hitachi Electronic Products (M) Sdn. Bhd. 	Hitachi Technology (Taiwan), Ltd</a:t>
              </a:r>
            </a:p>
            <a:p>
              <a:r>
                <a:rPr lang="en-US" altLang="en-US" sz="1300"/>
                <a:t>Hitachi, Ltd.			Hitachi-LG Data Storage Korea, Inc.</a:t>
              </a:r>
              <a:br>
                <a:rPr lang="en-US" altLang="en-US" sz="1300"/>
              </a:br>
              <a:r>
                <a:rPr lang="en-US" altLang="en-US" sz="1300"/>
                <a:t>Hitachi-LG Data Storage, Inc. 	HONG KONG TOHEI E.M.C. CO., LTD.</a:t>
              </a:r>
            </a:p>
            <a:p>
              <a:r>
                <a:rPr lang="en-US" altLang="en-US" sz="1300"/>
                <a:t>Sharp Roxy Electronics Corporation (M) SDN. BHD. </a:t>
              </a:r>
              <a:br>
                <a:rPr lang="en-US" altLang="en-US" sz="1300"/>
              </a:br>
              <a:r>
                <a:rPr lang="en-US" altLang="en-US" sz="1300"/>
                <a:t>Shen Zhen Kaiser Electronic Co., Ltd.	shengbangqiangdian Electronics (Shenzhen) Co., Ltd. </a:t>
              </a:r>
              <a:br>
                <a:rPr lang="en-US" altLang="en-US" sz="1300"/>
              </a:br>
              <a:r>
                <a:rPr lang="en-US" altLang="en-US" sz="1300"/>
                <a:t>SHENZHEN ACTION ELECTRONICS CO., LTD. </a:t>
              </a:r>
              <a:br>
                <a:rPr lang="en-US" altLang="en-US" sz="1300"/>
              </a:br>
              <a:r>
                <a:rPr lang="en-US" altLang="en-US" sz="1300"/>
                <a:t>SHENZHEN AKI DIGITAL ELECTRICAL APPLIANCE CO., LTD. </a:t>
              </a:r>
              <a:br>
                <a:rPr lang="en-US" altLang="en-US" sz="1300"/>
              </a:br>
              <a:r>
                <a:rPr lang="en-US" altLang="en-US" sz="1300"/>
                <a:t>Shenzhen Bao'an Fuyong Jinfeng Electronics Co. </a:t>
              </a:r>
              <a:br>
                <a:rPr lang="en-US" altLang="en-US" sz="1300"/>
              </a:br>
              <a:endParaRPr lang="en-US" altLang="en-US" sz="1300"/>
            </a:p>
          </p:txBody>
        </p:sp>
      </p:grpSp>
      <p:sp>
        <p:nvSpPr>
          <p:cNvPr id="87047" name="Rectangle 7"/>
          <p:cNvSpPr>
            <a:spLocks noChangeArrowheads="1"/>
          </p:cNvSpPr>
          <p:nvPr/>
        </p:nvSpPr>
        <p:spPr bwMode="auto">
          <a:xfrm>
            <a:off x="-998538" y="116346288"/>
            <a:ext cx="11887201" cy="219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spAutoFit/>
          </a:bodyPr>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r>
              <a:rPr lang="en-US" altLang="en-US" sz="3200"/>
              <a:t/>
            </a:r>
            <a:br>
              <a:rPr lang="en-US" altLang="en-US" sz="3200"/>
            </a:br>
            <a:r>
              <a:rPr lang="en-US" altLang="en-US" sz="3200"/>
              <a:t/>
            </a:r>
            <a:br>
              <a:rPr lang="en-US" altLang="en-US" sz="3200"/>
            </a:br>
            <a:r>
              <a:rPr lang="en-US" altLang="en-US" sz="800"/>
              <a:t>Copyright(C) 2002-2003 DVD 6C LICENSING AGENCY All Rights Reserved.</a:t>
            </a:r>
            <a:r>
              <a:rPr lang="en-US" altLang="en-US" sz="1500"/>
              <a:t/>
            </a:r>
            <a:br>
              <a:rPr lang="en-US" altLang="en-US" sz="1500"/>
            </a:br>
            <a:endParaRPr lang="en-US" altLang="en-US" sz="3200"/>
          </a:p>
          <a:p>
            <a:pPr eaLnBrk="0" hangingPunct="0"/>
            <a:endParaRPr lang="en-US" altLang="en-US" sz="3200"/>
          </a:p>
        </p:txBody>
      </p:sp>
      <p:pic>
        <p:nvPicPr>
          <p:cNvPr id="87048" name="Picture 8" descr="trans_sp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288" y="-108981875"/>
            <a:ext cx="11113" cy="319087"/>
          </a:xfrm>
          <a:prstGeom prst="rect">
            <a:avLst/>
          </a:prstGeom>
          <a:noFill/>
          <a:extLst>
            <a:ext uri="{909E8E84-426E-40DD-AFC4-6F175D3DCCD1}">
              <a14:hiddenFill xmlns:a14="http://schemas.microsoft.com/office/drawing/2010/main">
                <a:solidFill>
                  <a:srgbClr val="FFFFFF"/>
                </a:solidFill>
              </a14:hiddenFill>
            </a:ext>
          </a:extLst>
        </p:spPr>
      </p:pic>
      <p:pic>
        <p:nvPicPr>
          <p:cNvPr id="87049" name="Picture 9" descr="trans_sp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288" y="-107702350"/>
            <a:ext cx="11113" cy="288925"/>
          </a:xfrm>
          <a:prstGeom prst="rect">
            <a:avLst/>
          </a:prstGeom>
          <a:noFill/>
          <a:extLst>
            <a:ext uri="{909E8E84-426E-40DD-AFC4-6F175D3DCCD1}">
              <a14:hiddenFill xmlns:a14="http://schemas.microsoft.com/office/drawing/2010/main">
                <a:solidFill>
                  <a:srgbClr val="FFFFFF"/>
                </a:solidFill>
              </a14:hiddenFill>
            </a:ext>
          </a:extLst>
        </p:spPr>
      </p:pic>
      <p:pic>
        <p:nvPicPr>
          <p:cNvPr id="87050" name="Picture 10" descr="top">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2338" y="115770025"/>
            <a:ext cx="1098550" cy="190500"/>
          </a:xfrm>
          <a:prstGeom prst="rect">
            <a:avLst/>
          </a:prstGeom>
          <a:noFill/>
          <a:extLst>
            <a:ext uri="{909E8E84-426E-40DD-AFC4-6F175D3DCCD1}">
              <a14:hiddenFill xmlns:a14="http://schemas.microsoft.com/office/drawing/2010/main">
                <a:solidFill>
                  <a:srgbClr val="FFFFFF"/>
                </a:solidFill>
              </a14:hiddenFill>
            </a:ext>
          </a:extLst>
        </p:spPr>
      </p:pic>
      <p:pic>
        <p:nvPicPr>
          <p:cNvPr id="87051" name="Picture 11" descr="subtitle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1538" y="0"/>
            <a:ext cx="4665662" cy="1089025"/>
          </a:xfrm>
          <a:prstGeom prst="rect">
            <a:avLst/>
          </a:prstGeom>
          <a:noFill/>
          <a:extLst>
            <a:ext uri="{909E8E84-426E-40DD-AFC4-6F175D3DCCD1}">
              <a14:hiddenFill xmlns:a14="http://schemas.microsoft.com/office/drawing/2010/main">
                <a:solidFill>
                  <a:srgbClr val="FFFFFF"/>
                </a:solidFill>
              </a14:hiddenFill>
            </a:ext>
          </a:extLst>
        </p:spPr>
      </p:pic>
      <p:pic>
        <p:nvPicPr>
          <p:cNvPr id="87052" name="Picture 12" descr="sub_title_license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21538" y="1555750"/>
            <a:ext cx="4725987" cy="1120775"/>
          </a:xfrm>
          <a:prstGeom prst="rect">
            <a:avLst/>
          </a:prstGeom>
          <a:noFill/>
          <a:extLst>
            <a:ext uri="{909E8E84-426E-40DD-AFC4-6F175D3DCCD1}">
              <a14:hiddenFill xmlns:a14="http://schemas.microsoft.com/office/drawing/2010/main">
                <a:solidFill>
                  <a:srgbClr val="FFFFFF"/>
                </a:solidFill>
              </a14:hiddenFill>
            </a:ext>
          </a:extLst>
        </p:spPr>
      </p:pic>
      <p:sp>
        <p:nvSpPr>
          <p:cNvPr id="87053" name="Rectangle 13"/>
          <p:cNvSpPr>
            <a:spLocks noGrp="1" noChangeArrowheads="1"/>
          </p:cNvSpPr>
          <p:nvPr>
            <p:ph type="title"/>
          </p:nvPr>
        </p:nvSpPr>
        <p:spPr>
          <a:xfrm>
            <a:off x="1882775" y="0"/>
            <a:ext cx="5249863" cy="533400"/>
          </a:xfrm>
        </p:spPr>
        <p:txBody>
          <a:bodyPr/>
          <a:lstStyle/>
          <a:p>
            <a:r>
              <a:rPr lang="en-US" altLang="en-US" sz="2100" b="1"/>
              <a:t>DVD Patent Pool</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C05E15D4-9DF1-4E21-9EC3-1667D17A731A}" type="datetime1">
              <a:rPr lang="en-US" altLang="en-US"/>
              <a:pPr/>
              <a:t>10/17/2015</a:t>
            </a:fld>
            <a:endParaRPr lang="en-US" altLang="en-US"/>
          </a:p>
        </p:txBody>
      </p:sp>
      <p:sp>
        <p:nvSpPr>
          <p:cNvPr id="7" name="Slide Number Placeholder 5"/>
          <p:cNvSpPr>
            <a:spLocks noGrp="1"/>
          </p:cNvSpPr>
          <p:nvPr>
            <p:ph type="sldNum" sz="quarter" idx="12"/>
          </p:nvPr>
        </p:nvSpPr>
        <p:spPr/>
        <p:txBody>
          <a:bodyPr/>
          <a:lstStyle/>
          <a:p>
            <a:fld id="{4A43942D-EC5C-4167-A01E-807BA8365A7F}" type="slidenum">
              <a:rPr lang="en-US" altLang="en-US"/>
              <a:pPr/>
              <a:t>59</a:t>
            </a:fld>
            <a:endParaRPr lang="en-US" altLang="en-US"/>
          </a:p>
        </p:txBody>
      </p:sp>
      <p:sp>
        <p:nvSpPr>
          <p:cNvPr id="88066" name="Rectangle 2"/>
          <p:cNvSpPr>
            <a:spLocks noChangeArrowheads="1"/>
          </p:cNvSpPr>
          <p:nvPr/>
        </p:nvSpPr>
        <p:spPr bwMode="auto">
          <a:xfrm>
            <a:off x="511175" y="1428750"/>
            <a:ext cx="10937875" cy="627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2786" tIns="61393" rIns="122786" bIns="61393">
            <a:spAutoFit/>
          </a:bodyPr>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r>
              <a:rPr lang="en-US" altLang="en-US" sz="1300"/>
              <a:t>Shenzhen Contel Electronics Technology Co., Ltd. </a:t>
            </a:r>
            <a:br>
              <a:rPr lang="en-US" altLang="en-US" sz="1300"/>
            </a:br>
            <a:r>
              <a:rPr lang="en-US" altLang="en-US" sz="1300"/>
              <a:t>SHENZHEN HANBAO SCIENCE &amp; TECHNOLOGY INDUSTRIAL CO., LTD. </a:t>
            </a:r>
            <a:br>
              <a:rPr lang="en-US" altLang="en-US" sz="1300"/>
            </a:br>
            <a:r>
              <a:rPr lang="en-US" altLang="en-US" sz="1300"/>
              <a:t>SHENZHEN KAIXINDA ELECTRONICS CO., LTD. </a:t>
            </a:r>
            <a:br>
              <a:rPr lang="en-US" altLang="en-US" sz="1300"/>
            </a:br>
            <a:r>
              <a:rPr lang="en-US" altLang="en-US" sz="1300"/>
              <a:t>Shenzhen KXD Multimedia Co., Ltd.	SHENZHEN LANDEL ELECTRONICS TECH CO., LTD. </a:t>
            </a:r>
            <a:br>
              <a:rPr lang="en-US" altLang="en-US" sz="1300"/>
            </a:br>
            <a:r>
              <a:rPr lang="en-US" altLang="en-US" sz="1300"/>
              <a:t>Shenzhen SAST Electronics Co., Ltd	SHENZHEN SHANLING ELECTRONIC CO., LTD. </a:t>
            </a:r>
            <a:br>
              <a:rPr lang="en-US" altLang="en-US" sz="1300"/>
            </a:br>
            <a:r>
              <a:rPr lang="en-US" altLang="en-US" sz="1300"/>
              <a:t>SHENZHEN SHINELONG ELECTRONICS INDUSTRIAL CO., LTD. </a:t>
            </a:r>
            <a:br>
              <a:rPr lang="en-US" altLang="en-US" sz="1300"/>
            </a:br>
            <a:r>
              <a:rPr lang="en-US" altLang="en-US" sz="1300"/>
              <a:t>Shenzhen Skywood Info-tech Industries Co., Ltd. </a:t>
            </a:r>
            <a:br>
              <a:rPr lang="en-US" altLang="en-US" sz="1300"/>
            </a:br>
            <a:r>
              <a:rPr lang="en-US" altLang="en-US" sz="1300"/>
              <a:t>SHENZHEN Sogood DIRECTOR CO., LTD.. </a:t>
            </a:r>
            <a:br>
              <a:rPr lang="en-US" altLang="en-US" sz="1300"/>
            </a:br>
            <a:r>
              <a:rPr lang="en-US" altLang="en-US" sz="1300"/>
              <a:t>SHENZHEN SYNCHRON ELECTRONICS CO., LTD. </a:t>
            </a:r>
            <a:br>
              <a:rPr lang="en-US" altLang="en-US" sz="1300"/>
            </a:br>
            <a:r>
              <a:rPr lang="en-US" altLang="en-US" sz="1300"/>
              <a:t>SHENZHEN Tenfull Digital Appliance co., ltd.. </a:t>
            </a:r>
            <a:br>
              <a:rPr lang="en-US" altLang="en-US" sz="1300"/>
            </a:br>
            <a:r>
              <a:rPr lang="en-US" altLang="en-US" sz="1300"/>
              <a:t>SHENZHEN TSINGHUA TONGFANG CO., LTD. </a:t>
            </a:r>
            <a:br>
              <a:rPr lang="en-US" altLang="en-US" sz="1300"/>
            </a:br>
            <a:r>
              <a:rPr lang="en-US" altLang="en-US" sz="1300"/>
              <a:t>Shenzhen Xin Hongyu Digital Technology Co., Ltd. </a:t>
            </a:r>
            <a:br>
              <a:rPr lang="en-US" altLang="en-US" sz="1300"/>
            </a:br>
            <a:r>
              <a:rPr lang="en-US" altLang="en-US" sz="1300"/>
              <a:t>Shenzhen Zhongcaixing Ele. co., Ltd.	Shinano Kenshi Co., Ltd. </a:t>
            </a:r>
            <a:br>
              <a:rPr lang="en-US" altLang="en-US" sz="1300"/>
            </a:br>
            <a:r>
              <a:rPr lang="en-US" altLang="en-US" sz="1300"/>
              <a:t>Shunde Xiong Feng Electric Industrial Company </a:t>
            </a:r>
            <a:br>
              <a:rPr lang="en-US" altLang="en-US" sz="1300"/>
            </a:br>
            <a:r>
              <a:rPr lang="en-US" altLang="en-US" sz="1300"/>
              <a:t>Sinoca Enterprises (Zhong Shan) Co., Ltd.	SKYWORTH Multimedia (Shenzhen) Co., Ltd. </a:t>
            </a:r>
            <a:br>
              <a:rPr lang="en-US" altLang="en-US" sz="1300"/>
            </a:br>
            <a:r>
              <a:rPr lang="en-US" altLang="en-US" sz="1300"/>
              <a:t>South Jazz Electronics (Shenzhen) Co., Ltd. </a:t>
            </a:r>
            <a:br>
              <a:rPr lang="en-US" altLang="en-US" sz="1300"/>
            </a:br>
            <a:r>
              <a:rPr lang="en-US" altLang="en-US" sz="1300"/>
              <a:t>Southwest Computer Co., Ltd.	SOYEA TECHNOLOGY CO., LTD. </a:t>
            </a:r>
            <a:br>
              <a:rPr lang="en-US" altLang="en-US" sz="1300"/>
            </a:br>
            <a:r>
              <a:rPr lang="en-US" altLang="en-US" sz="1300"/>
              <a:t>TAG McLaren Audio Limited	TCL Technology Electronics (Hiuzhou) Co., Ltd. </a:t>
            </a:r>
            <a:br>
              <a:rPr lang="en-US" altLang="en-US" sz="1300"/>
            </a:br>
            <a:r>
              <a:rPr lang="en-US" altLang="en-US" sz="1300"/>
              <a:t>TEAC Corporation		TEAC Electronics (M) Sdn. Bhd. </a:t>
            </a:r>
            <a:br>
              <a:rPr lang="en-US" altLang="en-US" sz="1300"/>
            </a:br>
            <a:r>
              <a:rPr lang="en-US" altLang="en-US" sz="1300"/>
              <a:t>Techsan I &amp; C Co., Ltd.		TOHEI INDUSTRIAL CO., LTD. </a:t>
            </a:r>
            <a:br>
              <a:rPr lang="en-US" altLang="en-US" sz="1300"/>
            </a:br>
            <a:r>
              <a:rPr lang="en-US" altLang="en-US" sz="1300"/>
              <a:t>Toshiba Corporation		Toshiba Information Equipment (Philippines), Inc. </a:t>
            </a:r>
            <a:br>
              <a:rPr lang="en-US" altLang="en-US" sz="1300"/>
            </a:br>
            <a:r>
              <a:rPr lang="en-US" altLang="en-US" sz="1300"/>
              <a:t>Toshiba Multi Media Devices Co., Ltd.	TOTTORI ONKYO CORPORATION </a:t>
            </a:r>
            <a:br>
              <a:rPr lang="en-US" altLang="en-US" sz="1300"/>
            </a:br>
            <a:r>
              <a:rPr lang="en-US" altLang="en-US" sz="1300"/>
              <a:t>Tottori SANYO Electric Co., Ltd.	Ultrastar Technology (shenzhen) LTD </a:t>
            </a:r>
            <a:br>
              <a:rPr lang="en-US" altLang="en-US" sz="1300"/>
            </a:br>
            <a:r>
              <a:rPr lang="en-US" altLang="en-US" sz="1300"/>
              <a:t>UP Technology Co., Ltd.		VICTOR COMPANY OF JAPAN, LTD</a:t>
            </a:r>
            <a:br>
              <a:rPr lang="en-US" altLang="en-US" sz="1300"/>
            </a:br>
            <a:r>
              <a:rPr lang="en-US" altLang="en-US" sz="1300"/>
              <a:t>Visteon Corporation 		Welton Electronics Ltd. </a:t>
            </a:r>
            <a:br>
              <a:rPr lang="en-US" altLang="en-US" sz="1300"/>
            </a:br>
            <a:r>
              <a:rPr lang="en-US" altLang="en-US" sz="1300"/>
              <a:t>Wuxi Multimedia Ltd.		Xanavi Informatics Corporation </a:t>
            </a:r>
            <a:br>
              <a:rPr lang="en-US" altLang="en-US" sz="1300"/>
            </a:br>
            <a:r>
              <a:rPr lang="en-US" altLang="en-US" sz="1300"/>
              <a:t>XIAMEN OVERSEAS CHINESE ELECTRONIC CO., LTD., </a:t>
            </a:r>
            <a:br>
              <a:rPr lang="en-US" altLang="en-US" sz="1300"/>
            </a:br>
            <a:r>
              <a:rPr lang="en-US" altLang="en-US" sz="1300"/>
              <a:t>Xiamen Suny Electronic Sound Co., Ltd.	Ya Bang Industrial Co., Ltd. </a:t>
            </a:r>
            <a:br>
              <a:rPr lang="en-US" altLang="en-US" sz="1300"/>
            </a:br>
            <a:r>
              <a:rPr lang="en-US" altLang="en-US" sz="1300"/>
              <a:t>YAMAHA CORPORATION		YAMAHA ELECTRONICS MANUFACTURING (M) SDN, BHD </a:t>
            </a:r>
            <a:br>
              <a:rPr lang="en-US" altLang="en-US" sz="1300"/>
            </a:br>
            <a:r>
              <a:rPr lang="en-US" altLang="en-US" sz="1300"/>
              <a:t>Yanion Company Limited		Yung Fu Electrical Appliances Corp., Ltd. </a:t>
            </a:r>
            <a:br>
              <a:rPr lang="en-US" altLang="en-US" sz="1300"/>
            </a:br>
            <a:r>
              <a:rPr lang="en-US" altLang="en-US" sz="1300"/>
              <a:t>Zhenjiang Jiangkui Group Co.	ZHONGSHAN JOINTEK DIGITAL TECHNOLOGY LTD. ZHONGSHAN SHI NEON ELECTRONIC FACTORY LTD. </a:t>
            </a:r>
          </a:p>
        </p:txBody>
      </p:sp>
      <p:pic>
        <p:nvPicPr>
          <p:cNvPr id="88067" name="Picture 3" descr="subtitl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0" y="0"/>
            <a:ext cx="4665663" cy="1089025"/>
          </a:xfrm>
          <a:prstGeom prst="rect">
            <a:avLst/>
          </a:prstGeom>
          <a:noFill/>
          <a:extLst>
            <a:ext uri="{909E8E84-426E-40DD-AFC4-6F175D3DCCD1}">
              <a14:hiddenFill xmlns:a14="http://schemas.microsoft.com/office/drawing/2010/main">
                <a:solidFill>
                  <a:srgbClr val="FFFFFF"/>
                </a:solidFill>
              </a14:hiddenFill>
            </a:ext>
          </a:extLst>
        </p:spPr>
      </p:pic>
      <p:pic>
        <p:nvPicPr>
          <p:cNvPr id="88068" name="Picture 4" descr="sub_title_licens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0" y="1555750"/>
            <a:ext cx="4727575" cy="1120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71670D2-A7A9-40AB-8677-15B1E6D8C122}" type="datetime1">
              <a:rPr lang="en-US" altLang="en-US"/>
              <a:pPr/>
              <a:t>10/17/2015</a:t>
            </a:fld>
            <a:endParaRPr lang="en-US" altLang="en-US"/>
          </a:p>
        </p:txBody>
      </p:sp>
      <p:sp>
        <p:nvSpPr>
          <p:cNvPr id="6" name="Slide Number Placeholder 5"/>
          <p:cNvSpPr>
            <a:spLocks noGrp="1"/>
          </p:cNvSpPr>
          <p:nvPr>
            <p:ph type="sldNum" sz="quarter" idx="12"/>
          </p:nvPr>
        </p:nvSpPr>
        <p:spPr/>
        <p:txBody>
          <a:bodyPr/>
          <a:lstStyle/>
          <a:p>
            <a:fld id="{F972183E-1B01-48C6-ABBA-F1F6A18B0FDC}" type="slidenum">
              <a:rPr lang="en-US" altLang="en-US"/>
              <a:pPr/>
              <a:t>6</a:t>
            </a:fld>
            <a:endParaRPr lang="en-US" altLang="en-US"/>
          </a:p>
        </p:txBody>
      </p:sp>
      <p:graphicFrame>
        <p:nvGraphicFramePr>
          <p:cNvPr id="148487" name="Object 7"/>
          <p:cNvGraphicFramePr>
            <a:graphicFrameLocks noChangeAspect="1"/>
          </p:cNvGraphicFramePr>
          <p:nvPr/>
        </p:nvGraphicFramePr>
        <p:xfrm>
          <a:off x="41275" y="685800"/>
          <a:ext cx="11803063" cy="8915400"/>
        </p:xfrm>
        <a:graphic>
          <a:graphicData uri="http://schemas.openxmlformats.org/presentationml/2006/ole">
            <mc:AlternateContent xmlns:mc="http://schemas.openxmlformats.org/markup-compatibility/2006">
              <mc:Choice xmlns:v="urn:schemas-microsoft-com:vml" Requires="v">
                <p:oleObj spid="_x0000_s148499" name="MS Org Chart" r:id="rId4" imgW="1771560" imgH="1536480" progId="OrgPlusWOPX.4">
                  <p:embed/>
                </p:oleObj>
              </mc:Choice>
              <mc:Fallback>
                <p:oleObj name="MS Org Chart" r:id="rId4" imgW="1771560" imgH="1536480" progId="OrgPlusWOPX.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75" y="685800"/>
                        <a:ext cx="11803063" cy="891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8488" name="Rectangle 8"/>
          <p:cNvSpPr>
            <a:spLocks noGrp="1" noChangeArrowheads="1"/>
          </p:cNvSpPr>
          <p:nvPr>
            <p:ph type="title"/>
          </p:nvPr>
        </p:nvSpPr>
        <p:spPr>
          <a:xfrm>
            <a:off x="0" y="0"/>
            <a:ext cx="5867400" cy="762000"/>
          </a:xfrm>
        </p:spPr>
        <p:txBody>
          <a:bodyPr/>
          <a:lstStyle/>
          <a:p>
            <a:r>
              <a:rPr lang="en-US" altLang="en-US"/>
              <a:t>Crime Chart 4</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465751F7-1B17-455D-A7F5-82F9F0579D2A}" type="datetime1">
              <a:rPr lang="en-US" altLang="en-US"/>
              <a:pPr/>
              <a:t>10/17/2015</a:t>
            </a:fld>
            <a:endParaRPr lang="en-US" altLang="en-US"/>
          </a:p>
        </p:txBody>
      </p:sp>
      <p:sp>
        <p:nvSpPr>
          <p:cNvPr id="7" name="Slide Number Placeholder 5"/>
          <p:cNvSpPr>
            <a:spLocks noGrp="1"/>
          </p:cNvSpPr>
          <p:nvPr>
            <p:ph type="sldNum" sz="quarter" idx="12"/>
          </p:nvPr>
        </p:nvSpPr>
        <p:spPr/>
        <p:txBody>
          <a:bodyPr/>
          <a:lstStyle/>
          <a:p>
            <a:fld id="{6A2A57B5-29CB-4120-BF7F-DE8BFF8C8980}" type="slidenum">
              <a:rPr lang="en-US" altLang="en-US"/>
              <a:pPr/>
              <a:t>60</a:t>
            </a:fld>
            <a:endParaRPr lang="en-US" altLang="en-US"/>
          </a:p>
        </p:txBody>
      </p:sp>
      <p:grpSp>
        <p:nvGrpSpPr>
          <p:cNvPr id="89090" name="Group 2"/>
          <p:cNvGrpSpPr>
            <a:grpSpLocks/>
          </p:cNvGrpSpPr>
          <p:nvPr/>
        </p:nvGrpSpPr>
        <p:grpSpPr bwMode="auto">
          <a:xfrm>
            <a:off x="0" y="84138"/>
            <a:ext cx="11887200" cy="9450387"/>
            <a:chOff x="0" y="4320"/>
            <a:chExt cx="5760" cy="4252"/>
          </a:xfrm>
        </p:grpSpPr>
        <p:sp>
          <p:nvSpPr>
            <p:cNvPr id="89091" name="Rectangle 3"/>
            <p:cNvSpPr>
              <a:spLocks noChangeArrowheads="1"/>
            </p:cNvSpPr>
            <p:nvPr/>
          </p:nvSpPr>
          <p:spPr bwMode="auto">
            <a:xfrm>
              <a:off x="0" y="432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spAutoFit/>
            </a:bodyPr>
            <a:lstStyle/>
            <a:p>
              <a:endParaRPr lang="en-US"/>
            </a:p>
          </p:txBody>
        </p:sp>
        <p:sp>
          <p:nvSpPr>
            <p:cNvPr id="89092" name="Rectangle 4"/>
            <p:cNvSpPr>
              <a:spLocks noChangeArrowheads="1"/>
            </p:cNvSpPr>
            <p:nvPr/>
          </p:nvSpPr>
          <p:spPr bwMode="auto">
            <a:xfrm>
              <a:off x="0" y="4320"/>
              <a:ext cx="5760" cy="4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spAutoFit/>
            </a:bodyPr>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r>
                <a:rPr lang="en-US" altLang="en-US" sz="1300"/>
                <a:t>A6, Inc		AAV Australia Pte. Ltd.		AAV Duplication Replication &amp; Logistics</a:t>
              </a:r>
              <a:br>
                <a:rPr lang="en-US" altLang="en-US" sz="1300"/>
              </a:br>
              <a:r>
                <a:rPr lang="en-US" altLang="en-US" sz="1300"/>
                <a:t>ABLE Co., Ltd.		Acmedia USA, inc.		Action Duplication, Inc.</a:t>
              </a:r>
              <a:br>
                <a:rPr lang="en-US" altLang="en-US" sz="1300"/>
              </a:br>
              <a:r>
                <a:rPr lang="en-US" altLang="en-US" sz="1300"/>
                <a:t>ADVANCED DIGITAL MEDIA	Advanced Duplication Services, LLC	AISIN AW CO., LTD.</a:t>
              </a:r>
              <a:br>
                <a:rPr lang="en-US" altLang="en-US" sz="1300"/>
              </a:br>
              <a:r>
                <a:rPr lang="en-US" altLang="en-US" sz="1300"/>
                <a:t>ALMEDIO INC.		AMC CO., LTD.			Americ Disc Inc.</a:t>
              </a:r>
              <a:br>
                <a:rPr lang="en-US" altLang="en-US" sz="1300"/>
              </a:br>
              <a:r>
                <a:rPr lang="en-US" altLang="en-US" sz="1300"/>
                <a:t>aod holland b.v. (advanced optical disc)			Buhl Datenträger GmbH</a:t>
              </a:r>
              <a:br>
                <a:rPr lang="en-US" altLang="en-US" sz="1300"/>
              </a:br>
              <a:r>
                <a:rPr lang="en-US" altLang="en-US" sz="1300"/>
                <a:t>CD Linja Digital Communication Media OY			CDA Datenträger Albrechts </a:t>
              </a:r>
              <a:br>
                <a:rPr lang="en-US" altLang="en-US" sz="1300"/>
              </a:br>
              <a:r>
                <a:rPr lang="en-US" altLang="en-US" sz="1300"/>
                <a:t>CDI (Compact Disc International) Ltd.			CDI Media, Inc.</a:t>
              </a:r>
              <a:br>
                <a:rPr lang="en-US" altLang="en-US" sz="1300"/>
              </a:br>
              <a:r>
                <a:rPr lang="en-US" altLang="en-US" sz="1300"/>
                <a:t>Cine Magnetics Video &amp; Digital Laboratories 			Cinram International, Inc.</a:t>
              </a:r>
              <a:br>
                <a:rPr lang="en-US" altLang="en-US" sz="1300"/>
              </a:br>
              <a:r>
                <a:rPr lang="en-US" altLang="en-US" sz="1300"/>
                <a:t>CMC Magnetics (HK) LTD.	CMC Magnetics Corporation		Concord Disc Manufacturing Corp.</a:t>
              </a:r>
              <a:br>
                <a:rPr lang="en-US" altLang="en-US" sz="1300"/>
              </a:br>
              <a:r>
                <a:rPr lang="en-US" altLang="en-US" sz="1300"/>
                <a:t>Datapulse Technology Limited	Datel Design &amp; Development Ltd.		DCM, Digital Communication Media AB</a:t>
              </a:r>
              <a:br>
                <a:rPr lang="en-US" altLang="en-US" sz="1300"/>
              </a:br>
              <a:r>
                <a:rPr lang="en-US" altLang="en-US" sz="1300"/>
                <a:t>DECIBEL TRADING Srl	Deluxe Media Services, Inc.		Denon Digital, LLC</a:t>
              </a:r>
              <a:br>
                <a:rPr lang="en-US" altLang="en-US" sz="1300"/>
              </a:br>
              <a:r>
                <a:rPr lang="en-US" altLang="en-US" sz="1300"/>
                <a:t>Deluxe Global Media Services France SARL			Deluxe Global Media Services Italy SpA</a:t>
              </a:r>
              <a:br>
                <a:rPr lang="en-US" altLang="en-US" sz="1300"/>
              </a:br>
              <a:r>
                <a:rPr lang="en-US" altLang="en-US" sz="1300"/>
                <a:t>Deluxe Global Media Services Limited			Disctronics Texas Inc.</a:t>
              </a:r>
              <a:br>
                <a:rPr lang="en-US" altLang="en-US" sz="1300"/>
              </a:br>
              <a:r>
                <a:rPr lang="en-US" altLang="en-US" sz="1300"/>
                <a:t>Duplico 2000 S.L.	Ecofina srl			EMI RECORDED MUSIC</a:t>
              </a:r>
              <a:br>
                <a:rPr lang="en-US" altLang="en-US" sz="1300"/>
              </a:br>
              <a:r>
                <a:rPr lang="en-US" altLang="en-US" sz="1300"/>
                <a:t>EPO Technology of America, Inc.	Europe Magnetics Corp. LTD.		Evatone, Inc.</a:t>
              </a:r>
              <a:br>
                <a:rPr lang="en-US" altLang="en-US" sz="1300"/>
              </a:br>
              <a:r>
                <a:rPr lang="en-US" altLang="en-US" sz="1300"/>
                <a:t>Extreme Digital Media	Fuji Photo Film Co., Ltd.		Future Media Productions, Inc.</a:t>
              </a:r>
              <a:br>
                <a:rPr lang="en-US" altLang="en-US" sz="1300"/>
              </a:br>
              <a:r>
                <a:rPr lang="en-US" altLang="en-US" sz="1300"/>
                <a:t>GZ Digital Media a.s.	GZ Recordable s.r.o.		High Speed Video Inc.</a:t>
              </a:r>
              <a:br>
                <a:rPr lang="en-US" altLang="en-US" sz="1300"/>
              </a:br>
              <a:r>
                <a:rPr lang="en-US" altLang="en-US" sz="1300"/>
                <a:t>Hitachi Maxell, Ltd.	IMS international media service spa	INFODISC TECHNOLOGY CO., LTD.</a:t>
              </a:r>
              <a:br>
                <a:rPr lang="en-US" altLang="en-US" sz="1300"/>
              </a:br>
              <a:r>
                <a:rPr lang="en-US" altLang="en-US" sz="1300"/>
                <a:t>Infodisc Technology Korea Limited			IPC Print Services, Inc.</a:t>
              </a:r>
              <a:br>
                <a:rPr lang="en-US" altLang="en-US" sz="1300"/>
              </a:br>
              <a:r>
                <a:rPr lang="en-US" altLang="en-US" sz="1300"/>
                <a:t>JVC Disc America Company	kdg France S.A.			kdg mediatech AG</a:t>
              </a:r>
              <a:br>
                <a:rPr lang="en-US" altLang="en-US" sz="1300"/>
              </a:br>
              <a:r>
                <a:rPr lang="en-US" altLang="en-US" sz="1300"/>
                <a:t>kdg Netherlands B.V.	Kinki General Services Co., Ltd.		KM Digital Media, Inc.</a:t>
              </a:r>
              <a:br>
                <a:rPr lang="en-US" altLang="en-US" sz="1300"/>
              </a:br>
              <a:r>
                <a:rPr lang="en-US" altLang="en-US" sz="1300"/>
                <a:t>L &amp; M optical disc LLC	L &amp; M optical disc west LLC		Knob Ryder Entertainment</a:t>
              </a:r>
              <a:br>
                <a:rPr lang="en-US" altLang="en-US" sz="1300"/>
              </a:br>
              <a:r>
                <a:rPr lang="en-US" altLang="en-US" sz="1300"/>
                <a:t>Matsushita Electric Industrial Co., Ltd.			Matsushita Media Manufacturing de Mexico, S de R.L. de C.V.</a:t>
              </a:r>
              <a:br>
                <a:rPr lang="en-US" altLang="en-US" sz="1300"/>
              </a:br>
              <a:r>
                <a:rPr lang="en-US" altLang="en-US" sz="1300"/>
                <a:t>Matsushita Media Manufacturing Ireland			Matsushita Universal Media Services LLC of America</a:t>
              </a:r>
              <a:br>
                <a:rPr lang="en-US" altLang="en-US" sz="1300"/>
              </a:br>
              <a:r>
                <a:rPr lang="en-US" altLang="en-US" sz="1300"/>
                <a:t>Maxell Corporation of America	Maxell HI-Tech, Ltd.		Maxwell Productions, LLC</a:t>
              </a:r>
              <a:br>
                <a:rPr lang="en-US" altLang="en-US" sz="1300"/>
              </a:br>
              <a:r>
                <a:rPr lang="en-US" altLang="en-US" sz="1300"/>
                <a:t>McIntosh Laboratory, Inc.	MEDIACOPY TEXAS, INC.		Media Evolved, LLC</a:t>
              </a:r>
              <a:br>
                <a:rPr lang="en-US" altLang="en-US" sz="1300"/>
              </a:br>
              <a:r>
                <a:rPr lang="en-US" altLang="en-US" sz="1300"/>
                <a:t>Memory-Tech Corporation	Metatec International, Inc.		icroservice Tecnologia Digital S.A. </a:t>
              </a:r>
              <a:br>
                <a:rPr lang="en-US" altLang="en-US" sz="1300"/>
              </a:br>
              <a:r>
                <a:rPr lang="en-US" altLang="en-US" sz="1300"/>
                <a:t>MPO France S.A.		National Film Labs (Crest National)	NEC Corporation</a:t>
              </a:r>
            </a:p>
            <a:p>
              <a:r>
                <a:rPr lang="en-US" altLang="en-US" sz="1300"/>
                <a:t>OK Media Disc Service GmbH &amp; Co. KG			OMD Productions AG </a:t>
              </a:r>
              <a:br>
                <a:rPr lang="en-US" altLang="en-US" sz="1300"/>
              </a:br>
              <a:r>
                <a:rPr lang="en-US" altLang="en-US" sz="1300"/>
                <a:t>Onken Corporation	ODS Optical Disc Service GmbH (ODS)	Optical Experts Manufacturing, Inc. (OEM) </a:t>
              </a:r>
              <a:br>
                <a:rPr lang="en-US" altLang="en-US" sz="1300"/>
              </a:br>
              <a:r>
                <a:rPr lang="en-US" altLang="en-US" sz="1300"/>
                <a:t>OptiDisc Solutions LLC	optimal media production GmbH		Opti.me.s. S.p.A.</a:t>
              </a:r>
              <a:br>
                <a:rPr lang="en-US" altLang="en-US" sz="1300"/>
              </a:br>
              <a:r>
                <a:rPr lang="en-US" altLang="en-US" sz="1300"/>
                <a:t>P + O Compact Disc GmbH	Panasonic Disc Services Corporation	Platinum Vision Group, LLC </a:t>
              </a:r>
              <a:br>
                <a:rPr lang="en-US" altLang="en-US" sz="1300"/>
              </a:br>
              <a:r>
                <a:rPr lang="en-US" altLang="en-US" sz="1300"/>
                <a:t>POSO Media (Newstyle Media)	Pozzoli Spa			Prime Disc </a:t>
              </a:r>
              <a:br>
                <a:rPr lang="en-US" altLang="en-US" sz="1300"/>
              </a:br>
              <a:r>
                <a:rPr lang="en-US" altLang="en-US" sz="1300"/>
                <a:t>Provac Disc Media Inc.	Q Media Services Corp.		QC Corporation </a:t>
              </a:r>
              <a:br>
                <a:rPr lang="en-US" altLang="en-US" sz="1300"/>
              </a:br>
              <a:r>
                <a:rPr lang="en-US" altLang="en-US" sz="1300"/>
                <a:t>Quantum Optical Laboratories Group (QOL)			Regency Recording Pty. Ltd. </a:t>
              </a:r>
              <a:br>
                <a:rPr lang="en-US" altLang="en-US" sz="1300"/>
              </a:br>
              <a:r>
                <a:rPr lang="en-US" altLang="en-US" sz="1300"/>
                <a:t>Ritek Australia Pty. Limited	Ritek Corporation		SANYO Laser Products, Inc. </a:t>
              </a:r>
              <a:br>
                <a:rPr lang="en-US" altLang="en-US" sz="1300"/>
              </a:br>
              <a:r>
                <a:rPr lang="en-US" altLang="en-US" sz="1300"/>
                <a:t>SDC Denmark a/s	Sentinel N. V.			Société Nouvelle Areacem (SNA) </a:t>
              </a:r>
              <a:br>
                <a:rPr lang="en-US" altLang="en-US" sz="1300"/>
              </a:br>
              <a:r>
                <a:rPr lang="en-US" altLang="en-US" sz="1300"/>
                <a:t>Sonopress Ibermemory S.A.	Sonopress Ireland Ltd.		Sonopress LLC</a:t>
              </a:r>
              <a:br>
                <a:rPr lang="en-US" altLang="en-US" sz="1300"/>
              </a:br>
              <a:r>
                <a:rPr lang="en-US" altLang="en-US" sz="1300"/>
                <a:t>Sonopress Produktionsgesellschaft für Ton-unt Informationsträger GmbH 	Sonopress Pte Ltd. </a:t>
              </a:r>
              <a:br>
                <a:rPr lang="en-US" altLang="en-US" sz="1300"/>
              </a:br>
              <a:r>
                <a:rPr lang="en-US" altLang="en-US" sz="1300"/>
                <a:t>Summit Technology Australia Pty Ltd.			Stebbing Recording Centre Limited </a:t>
              </a:r>
              <a:br>
                <a:rPr lang="en-US" altLang="en-US" sz="1300"/>
              </a:br>
              <a:r>
                <a:rPr lang="en-US" altLang="en-US" sz="1300"/>
                <a:t>TAKT KWIATKOWSKI MIADZEL SPOLKA JAWNA		The MEMOX Company </a:t>
              </a:r>
              <a:br>
                <a:rPr lang="en-US" altLang="en-US" sz="1300"/>
              </a:br>
              <a:r>
                <a:rPr lang="en-US" altLang="en-US" sz="1300"/>
                <a:t>The Video Duplicating Co., Ltd.	Time Warner Inc.			Toppan Printing Co., Ltd. </a:t>
              </a:r>
              <a:br>
                <a:rPr lang="en-US" altLang="en-US" sz="1300"/>
              </a:br>
              <a:r>
                <a:rPr lang="en-US" altLang="en-US" sz="1300"/>
                <a:t>Universal Manufacturing &amp; Logistics GmbH			U-Tech Media Corp. </a:t>
              </a:r>
              <a:br>
                <a:rPr lang="en-US" altLang="en-US" sz="1300"/>
              </a:br>
              <a:r>
                <a:rPr lang="en-US" altLang="en-US" sz="1300"/>
                <a:t>VICTOR COMPANY OF JAPAN, LTD			Videolar S.A.</a:t>
              </a:r>
              <a:br>
                <a:rPr lang="en-US" altLang="en-US" sz="1300"/>
              </a:br>
              <a:r>
                <a:rPr lang="en-US" altLang="en-US" sz="1300"/>
                <a:t>Viduce B. V. 		Vigobyte De Mexico. S.A., De C.V.	Viva Magnetics Limited </a:t>
              </a:r>
              <a:br>
                <a:rPr lang="en-US" altLang="en-US" sz="1300"/>
              </a:br>
              <a:r>
                <a:rPr lang="en-US" altLang="en-US" sz="1300"/>
                <a:t>VTV		Warner Music Manufacturing Europe GmbH.	WEA Manufacturing Inc. (Warner Advanced Media Operations) </a:t>
              </a:r>
              <a:br>
                <a:rPr lang="en-US" altLang="en-US" sz="1300"/>
              </a:br>
              <a:r>
                <a:rPr lang="en-US" altLang="en-US" sz="1300"/>
                <a:t>Zelenogradskiy Musical Technology Plant			Zomax Incorporated </a:t>
              </a:r>
            </a:p>
          </p:txBody>
        </p:sp>
      </p:gr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6125682-10FA-4CB4-99DA-0D7CFFB49FE1}" type="datetime1">
              <a:rPr lang="en-US" altLang="en-US"/>
              <a:pPr/>
              <a:t>10/17/2015</a:t>
            </a:fld>
            <a:endParaRPr lang="en-US" altLang="en-US"/>
          </a:p>
        </p:txBody>
      </p:sp>
      <p:sp>
        <p:nvSpPr>
          <p:cNvPr id="6" name="Slide Number Placeholder 5"/>
          <p:cNvSpPr>
            <a:spLocks noGrp="1"/>
          </p:cNvSpPr>
          <p:nvPr>
            <p:ph type="sldNum" sz="quarter" idx="12"/>
          </p:nvPr>
        </p:nvSpPr>
        <p:spPr/>
        <p:txBody>
          <a:bodyPr/>
          <a:lstStyle/>
          <a:p>
            <a:fld id="{A2E9BE7E-207F-4FDC-AD44-20572E338C6F}" type="slidenum">
              <a:rPr lang="en-US" altLang="en-US"/>
              <a:pPr/>
              <a:t>61</a:t>
            </a:fld>
            <a:endParaRPr lang="en-US" altLang="en-US"/>
          </a:p>
        </p:txBody>
      </p:sp>
      <p:sp>
        <p:nvSpPr>
          <p:cNvPr id="29698" name="Rectangle 2"/>
          <p:cNvSpPr>
            <a:spLocks noGrp="1" noChangeArrowheads="1"/>
          </p:cNvSpPr>
          <p:nvPr>
            <p:ph type="title"/>
          </p:nvPr>
        </p:nvSpPr>
        <p:spPr>
          <a:xfrm>
            <a:off x="892175" y="106363"/>
            <a:ext cx="10102850" cy="639762"/>
          </a:xfrm>
        </p:spPr>
        <p:txBody>
          <a:bodyPr/>
          <a:lstStyle/>
          <a:p>
            <a:r>
              <a:rPr lang="en-US" altLang="en-US"/>
              <a:t>Iviewit Signed NDA’s</a:t>
            </a:r>
          </a:p>
        </p:txBody>
      </p:sp>
      <p:pic>
        <p:nvPicPr>
          <p:cNvPr id="297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288" y="1033463"/>
            <a:ext cx="9572625" cy="753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fld id="{DD17FED2-FC6D-4867-B5AB-6422D606AEFB}" type="datetime1">
              <a:rPr lang="en-US" altLang="en-US"/>
              <a:pPr/>
              <a:t>10/17/2015</a:t>
            </a:fld>
            <a:endParaRPr lang="en-US" altLang="en-US"/>
          </a:p>
        </p:txBody>
      </p:sp>
      <p:sp>
        <p:nvSpPr>
          <p:cNvPr id="5" name="Slide Number Placeholder 5"/>
          <p:cNvSpPr>
            <a:spLocks noGrp="1"/>
          </p:cNvSpPr>
          <p:nvPr>
            <p:ph type="sldNum" sz="quarter" idx="12"/>
          </p:nvPr>
        </p:nvSpPr>
        <p:spPr/>
        <p:txBody>
          <a:bodyPr/>
          <a:lstStyle/>
          <a:p>
            <a:fld id="{518388F9-C3BB-4455-8641-D23A9FA1E70A}" type="slidenum">
              <a:rPr lang="en-US" altLang="en-US"/>
              <a:pPr/>
              <a:t>62</a:t>
            </a:fld>
            <a:endParaRPr lang="en-US" altLang="en-US"/>
          </a:p>
        </p:txBody>
      </p:sp>
      <p:pic>
        <p:nvPicPr>
          <p:cNvPr id="35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288" y="1033463"/>
            <a:ext cx="9572625" cy="753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21E9CACC-56AA-4A5F-BF4E-15F856DA5281}" type="datetime1">
              <a:rPr lang="en-US" altLang="en-US"/>
              <a:pPr/>
              <a:t>10/17/2015</a:t>
            </a:fld>
            <a:endParaRPr lang="en-US" altLang="en-US"/>
          </a:p>
        </p:txBody>
      </p:sp>
      <p:sp>
        <p:nvSpPr>
          <p:cNvPr id="5" name="Slide Number Placeholder 3"/>
          <p:cNvSpPr>
            <a:spLocks noGrp="1"/>
          </p:cNvSpPr>
          <p:nvPr>
            <p:ph type="sldNum" sz="quarter" idx="12"/>
          </p:nvPr>
        </p:nvSpPr>
        <p:spPr/>
        <p:txBody>
          <a:bodyPr/>
          <a:lstStyle/>
          <a:p>
            <a:fld id="{6C1E4D00-7A86-4982-94B6-C1EA8D408D08}" type="slidenum">
              <a:rPr lang="en-US" altLang="en-US"/>
              <a:pPr/>
              <a:t>63</a:t>
            </a:fld>
            <a:endParaRPr lang="en-US" altLang="en-US"/>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288" y="1539875"/>
            <a:ext cx="9572625" cy="652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0FB12163-874E-4660-B340-26BF43692064}" type="datetime1">
              <a:rPr lang="en-US" altLang="en-US"/>
              <a:pPr/>
              <a:t>10/17/2015</a:t>
            </a:fld>
            <a:endParaRPr lang="en-US" altLang="en-US"/>
          </a:p>
        </p:txBody>
      </p:sp>
      <p:sp>
        <p:nvSpPr>
          <p:cNvPr id="5" name="Slide Number Placeholder 3"/>
          <p:cNvSpPr>
            <a:spLocks noGrp="1"/>
          </p:cNvSpPr>
          <p:nvPr>
            <p:ph type="sldNum" sz="quarter" idx="12"/>
          </p:nvPr>
        </p:nvSpPr>
        <p:spPr/>
        <p:txBody>
          <a:bodyPr/>
          <a:lstStyle/>
          <a:p>
            <a:fld id="{814DBAC2-8E26-4DC2-B637-2AB2F29F86A6}" type="slidenum">
              <a:rPr lang="en-US" altLang="en-US"/>
              <a:pPr/>
              <a:t>64</a:t>
            </a:fld>
            <a:endParaRPr lang="en-US" altLang="en-US"/>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288" y="1033463"/>
            <a:ext cx="9572625" cy="753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E3BCBEAD-2DF8-418A-B1E0-BFA1E8F1A577}" type="datetime1">
              <a:rPr lang="en-US" altLang="en-US"/>
              <a:pPr/>
              <a:t>10/17/2015</a:t>
            </a:fld>
            <a:endParaRPr lang="en-US" altLang="en-US"/>
          </a:p>
        </p:txBody>
      </p:sp>
      <p:sp>
        <p:nvSpPr>
          <p:cNvPr id="5" name="Slide Number Placeholder 3"/>
          <p:cNvSpPr>
            <a:spLocks noGrp="1"/>
          </p:cNvSpPr>
          <p:nvPr>
            <p:ph type="sldNum" sz="quarter" idx="12"/>
          </p:nvPr>
        </p:nvSpPr>
        <p:spPr/>
        <p:txBody>
          <a:bodyPr/>
          <a:lstStyle/>
          <a:p>
            <a:fld id="{8FBC5ED5-52E7-4D43-AB86-A958FAF359D5}" type="slidenum">
              <a:rPr lang="en-US" altLang="en-US"/>
              <a:pPr/>
              <a:t>65</a:t>
            </a:fld>
            <a:endParaRPr lang="en-US" altLang="en-US"/>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288" y="1033463"/>
            <a:ext cx="9572625" cy="753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235263F3-42C3-4AAE-9B96-871285926C15}" type="datetime1">
              <a:rPr lang="en-US" altLang="en-US"/>
              <a:pPr/>
              <a:t>10/17/2015</a:t>
            </a:fld>
            <a:endParaRPr lang="en-US" altLang="en-US"/>
          </a:p>
        </p:txBody>
      </p:sp>
      <p:sp>
        <p:nvSpPr>
          <p:cNvPr id="5" name="Slide Number Placeholder 3"/>
          <p:cNvSpPr>
            <a:spLocks noGrp="1"/>
          </p:cNvSpPr>
          <p:nvPr>
            <p:ph type="sldNum" sz="quarter" idx="12"/>
          </p:nvPr>
        </p:nvSpPr>
        <p:spPr/>
        <p:txBody>
          <a:bodyPr/>
          <a:lstStyle/>
          <a:p>
            <a:fld id="{5C9B560E-5C61-4BEC-973C-037861C898F5}" type="slidenum">
              <a:rPr lang="en-US" altLang="en-US"/>
              <a:pPr/>
              <a:t>66</a:t>
            </a:fld>
            <a:endParaRPr lang="en-US" altLang="en-US"/>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288" y="1033463"/>
            <a:ext cx="9572625" cy="753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5A4E062B-DCE4-4017-A634-A084ECB64268}" type="datetime1">
              <a:rPr lang="en-US" altLang="en-US"/>
              <a:pPr/>
              <a:t>10/17/2015</a:t>
            </a:fld>
            <a:endParaRPr lang="en-US" altLang="en-US"/>
          </a:p>
        </p:txBody>
      </p:sp>
      <p:sp>
        <p:nvSpPr>
          <p:cNvPr id="5" name="Slide Number Placeholder 3"/>
          <p:cNvSpPr>
            <a:spLocks noGrp="1"/>
          </p:cNvSpPr>
          <p:nvPr>
            <p:ph type="sldNum" sz="quarter" idx="12"/>
          </p:nvPr>
        </p:nvSpPr>
        <p:spPr/>
        <p:txBody>
          <a:bodyPr/>
          <a:lstStyle/>
          <a:p>
            <a:fld id="{70793C55-43A0-4024-918F-2989E60AD8ED}" type="slidenum">
              <a:rPr lang="en-US" altLang="en-US"/>
              <a:pPr/>
              <a:t>67</a:t>
            </a:fld>
            <a:endParaRPr lang="en-US" altLang="en-US"/>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288" y="2033588"/>
            <a:ext cx="9572625" cy="553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FEB51002-9F38-429C-93C1-F90C50FAF104}" type="datetime1">
              <a:rPr lang="en-US" altLang="en-US"/>
              <a:pPr/>
              <a:t>10/17/2015</a:t>
            </a:fld>
            <a:endParaRPr lang="en-US" altLang="en-US"/>
          </a:p>
        </p:txBody>
      </p:sp>
      <p:sp>
        <p:nvSpPr>
          <p:cNvPr id="5" name="Slide Number Placeholder 3"/>
          <p:cNvSpPr>
            <a:spLocks noGrp="1"/>
          </p:cNvSpPr>
          <p:nvPr>
            <p:ph type="sldNum" sz="quarter" idx="12"/>
          </p:nvPr>
        </p:nvSpPr>
        <p:spPr/>
        <p:txBody>
          <a:bodyPr/>
          <a:lstStyle/>
          <a:p>
            <a:fld id="{34E39BD9-DC42-41C5-B134-501465DC1AFA}" type="slidenum">
              <a:rPr lang="en-US" altLang="en-US"/>
              <a:pPr/>
              <a:t>68</a:t>
            </a:fld>
            <a:endParaRPr lang="en-US" altLang="en-US"/>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288" y="1033463"/>
            <a:ext cx="9572625" cy="753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3EFFB564-495B-4E1B-BF05-017A87AE2329}" type="datetime1">
              <a:rPr lang="en-US" altLang="en-US"/>
              <a:pPr/>
              <a:t>10/17/2015</a:t>
            </a:fld>
            <a:endParaRPr lang="en-US" altLang="en-US"/>
          </a:p>
        </p:txBody>
      </p:sp>
      <p:sp>
        <p:nvSpPr>
          <p:cNvPr id="5" name="Slide Number Placeholder 3"/>
          <p:cNvSpPr>
            <a:spLocks noGrp="1"/>
          </p:cNvSpPr>
          <p:nvPr>
            <p:ph type="sldNum" sz="quarter" idx="12"/>
          </p:nvPr>
        </p:nvSpPr>
        <p:spPr/>
        <p:txBody>
          <a:bodyPr/>
          <a:lstStyle/>
          <a:p>
            <a:fld id="{7CE7B9D4-6297-4E43-A9A3-E12AF790773F}" type="slidenum">
              <a:rPr lang="en-US" altLang="en-US"/>
              <a:pPr/>
              <a:t>69</a:t>
            </a:fld>
            <a:endParaRPr lang="en-US" altLang="en-US"/>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288" y="1133475"/>
            <a:ext cx="9572625" cy="733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CAE1C816-AF3A-4ABB-ACAE-CC10C1ED467C}" type="datetime1">
              <a:rPr lang="en-US" altLang="en-US"/>
              <a:pPr/>
              <a:t>10/17/2015</a:t>
            </a:fld>
            <a:endParaRPr lang="en-US" altLang="en-US"/>
          </a:p>
        </p:txBody>
      </p:sp>
      <p:sp>
        <p:nvSpPr>
          <p:cNvPr id="6" name="Slide Number Placeholder 3"/>
          <p:cNvSpPr>
            <a:spLocks noGrp="1"/>
          </p:cNvSpPr>
          <p:nvPr>
            <p:ph type="sldNum" sz="quarter" idx="12"/>
          </p:nvPr>
        </p:nvSpPr>
        <p:spPr/>
        <p:txBody>
          <a:bodyPr/>
          <a:lstStyle/>
          <a:p>
            <a:fld id="{B13B4BAA-2D76-43FB-9DDB-094EAC845FDF}" type="slidenum">
              <a:rPr lang="en-US" altLang="en-US"/>
              <a:pPr/>
              <a:t>7</a:t>
            </a:fld>
            <a:endParaRPr lang="en-US" altLang="en-US"/>
          </a:p>
        </p:txBody>
      </p:sp>
      <p:graphicFrame>
        <p:nvGraphicFramePr>
          <p:cNvPr id="157699" name="Object 3"/>
          <p:cNvGraphicFramePr>
            <a:graphicFrameLocks noChangeAspect="1"/>
          </p:cNvGraphicFramePr>
          <p:nvPr/>
        </p:nvGraphicFramePr>
        <p:xfrm>
          <a:off x="914400" y="2057400"/>
          <a:ext cx="10091738" cy="6586538"/>
        </p:xfrm>
        <a:graphic>
          <a:graphicData uri="http://schemas.openxmlformats.org/presentationml/2006/ole">
            <mc:AlternateContent xmlns:mc="http://schemas.openxmlformats.org/markup-compatibility/2006">
              <mc:Choice xmlns:v="urn:schemas-microsoft-com:vml" Requires="v">
                <p:oleObj spid="_x0000_s157711" name="MS Org Chart" r:id="rId4" imgW="6724440" imgH="2768400" progId="OrgPlusWOPX.4">
                  <p:embed followColorScheme="full"/>
                </p:oleObj>
              </mc:Choice>
              <mc:Fallback>
                <p:oleObj name="MS Org Chart" r:id="rId4" imgW="6724440" imgH="2768400" progId="OrgPlusWOPX.4">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057400"/>
                        <a:ext cx="10091738" cy="658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7700" name="Rectangle 4"/>
          <p:cNvSpPr>
            <a:spLocks noGrp="1" noChangeArrowheads="1"/>
          </p:cNvSpPr>
          <p:nvPr>
            <p:ph type="title" idx="4294967295"/>
          </p:nvPr>
        </p:nvSpPr>
        <p:spPr>
          <a:xfrm>
            <a:off x="1447800" y="0"/>
            <a:ext cx="8458200" cy="838200"/>
          </a:xfrm>
        </p:spPr>
        <p:txBody>
          <a:bodyPr/>
          <a:lstStyle/>
          <a:p>
            <a:r>
              <a:rPr lang="en-US" altLang="en-US" sz="3200"/>
              <a:t>Crime Chart 5 – Cover Up Participants</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5FE755A5-F0C1-4026-B775-CCEB7C37238E}" type="datetime1">
              <a:rPr lang="en-US" altLang="en-US"/>
              <a:pPr/>
              <a:t>10/17/2015</a:t>
            </a:fld>
            <a:endParaRPr lang="en-US" altLang="en-US"/>
          </a:p>
        </p:txBody>
      </p:sp>
      <p:sp>
        <p:nvSpPr>
          <p:cNvPr id="5" name="Slide Number Placeholder 3"/>
          <p:cNvSpPr>
            <a:spLocks noGrp="1"/>
          </p:cNvSpPr>
          <p:nvPr>
            <p:ph type="sldNum" sz="quarter" idx="12"/>
          </p:nvPr>
        </p:nvSpPr>
        <p:spPr/>
        <p:txBody>
          <a:bodyPr/>
          <a:lstStyle/>
          <a:p>
            <a:fld id="{1C293804-E577-457C-984C-D2FC7547739B}" type="slidenum">
              <a:rPr lang="en-US" altLang="en-US"/>
              <a:pPr/>
              <a:t>70</a:t>
            </a:fld>
            <a:endParaRPr lang="en-US" altLang="en-US"/>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288" y="1033463"/>
            <a:ext cx="9572625" cy="753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9809DBFC-83FF-48DF-9D4B-BA2ABB4B961A}" type="datetime1">
              <a:rPr lang="en-US" altLang="en-US"/>
              <a:pPr/>
              <a:t>10/17/2015</a:t>
            </a:fld>
            <a:endParaRPr lang="en-US" altLang="en-US"/>
          </a:p>
        </p:txBody>
      </p:sp>
      <p:sp>
        <p:nvSpPr>
          <p:cNvPr id="5" name="Slide Number Placeholder 3"/>
          <p:cNvSpPr>
            <a:spLocks noGrp="1"/>
          </p:cNvSpPr>
          <p:nvPr>
            <p:ph type="sldNum" sz="quarter" idx="12"/>
          </p:nvPr>
        </p:nvSpPr>
        <p:spPr/>
        <p:txBody>
          <a:bodyPr/>
          <a:lstStyle/>
          <a:p>
            <a:fld id="{5E041095-406E-4848-AC98-5B85FE57E3FB}" type="slidenum">
              <a:rPr lang="en-US" altLang="en-US"/>
              <a:pPr/>
              <a:t>71</a:t>
            </a:fld>
            <a:endParaRPr lang="en-US" altLang="en-US"/>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288" y="1133475"/>
            <a:ext cx="9572625" cy="733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47F57DBE-6520-4D39-AF66-DEFC648D70D3}" type="datetime1">
              <a:rPr lang="en-US" altLang="en-US"/>
              <a:pPr/>
              <a:t>10/17/2015</a:t>
            </a:fld>
            <a:endParaRPr lang="en-US" altLang="en-US"/>
          </a:p>
        </p:txBody>
      </p:sp>
      <p:sp>
        <p:nvSpPr>
          <p:cNvPr id="5" name="Slide Number Placeholder 3"/>
          <p:cNvSpPr>
            <a:spLocks noGrp="1"/>
          </p:cNvSpPr>
          <p:nvPr>
            <p:ph type="sldNum" sz="quarter" idx="12"/>
          </p:nvPr>
        </p:nvSpPr>
        <p:spPr/>
        <p:txBody>
          <a:bodyPr/>
          <a:lstStyle/>
          <a:p>
            <a:fld id="{E585C7C2-776F-4CEE-9454-EB2F7407891A}" type="slidenum">
              <a:rPr lang="en-US" altLang="en-US"/>
              <a:pPr/>
              <a:t>72</a:t>
            </a:fld>
            <a:endParaRPr lang="en-US" altLang="en-US"/>
          </a:p>
        </p:txBody>
      </p:sp>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288" y="1033463"/>
            <a:ext cx="9572625" cy="753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B85AD9AD-7DF0-4264-8CF7-4C18C9450AEA}" type="datetime1">
              <a:rPr lang="en-US" altLang="en-US"/>
              <a:pPr/>
              <a:t>10/17/2015</a:t>
            </a:fld>
            <a:endParaRPr lang="en-US" altLang="en-US"/>
          </a:p>
        </p:txBody>
      </p:sp>
      <p:sp>
        <p:nvSpPr>
          <p:cNvPr id="5" name="Slide Number Placeholder 3"/>
          <p:cNvSpPr>
            <a:spLocks noGrp="1"/>
          </p:cNvSpPr>
          <p:nvPr>
            <p:ph type="sldNum" sz="quarter" idx="12"/>
          </p:nvPr>
        </p:nvSpPr>
        <p:spPr/>
        <p:txBody>
          <a:bodyPr/>
          <a:lstStyle/>
          <a:p>
            <a:fld id="{41DD954B-E776-48E0-AC42-33BD7184FE67}" type="slidenum">
              <a:rPr lang="en-US" altLang="en-US"/>
              <a:pPr/>
              <a:t>73</a:t>
            </a:fld>
            <a:endParaRPr lang="en-US" altLang="en-US"/>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288" y="1033463"/>
            <a:ext cx="9572625" cy="753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D1BA32A3-8E8C-47C7-AA83-7AF5081A8E27}" type="datetime1">
              <a:rPr lang="en-US" altLang="en-US"/>
              <a:pPr/>
              <a:t>10/17/2015</a:t>
            </a:fld>
            <a:endParaRPr lang="en-US" altLang="en-US"/>
          </a:p>
        </p:txBody>
      </p:sp>
      <p:sp>
        <p:nvSpPr>
          <p:cNvPr id="5" name="Slide Number Placeholder 3"/>
          <p:cNvSpPr>
            <a:spLocks noGrp="1"/>
          </p:cNvSpPr>
          <p:nvPr>
            <p:ph type="sldNum" sz="quarter" idx="12"/>
          </p:nvPr>
        </p:nvSpPr>
        <p:spPr/>
        <p:txBody>
          <a:bodyPr/>
          <a:lstStyle/>
          <a:p>
            <a:fld id="{B7F097E1-67A2-4BF7-B414-AC2AAA9C8838}" type="slidenum">
              <a:rPr lang="en-US" altLang="en-US"/>
              <a:pPr/>
              <a:t>74</a:t>
            </a:fld>
            <a:endParaRPr lang="en-US" altLang="en-US"/>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925" y="1033463"/>
            <a:ext cx="9534525" cy="753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70619F9F-7E7C-4729-9F96-AC888659784D}" type="datetime1">
              <a:rPr lang="en-US" altLang="en-US"/>
              <a:pPr/>
              <a:t>10/17/2015</a:t>
            </a:fld>
            <a:endParaRPr lang="en-US" altLang="en-US"/>
          </a:p>
        </p:txBody>
      </p:sp>
      <p:sp>
        <p:nvSpPr>
          <p:cNvPr id="5" name="Slide Number Placeholder 3"/>
          <p:cNvSpPr>
            <a:spLocks noGrp="1"/>
          </p:cNvSpPr>
          <p:nvPr>
            <p:ph type="sldNum" sz="quarter" idx="12"/>
          </p:nvPr>
        </p:nvSpPr>
        <p:spPr/>
        <p:txBody>
          <a:bodyPr/>
          <a:lstStyle/>
          <a:p>
            <a:fld id="{469BA58C-8391-4315-8836-BD64B5D276F2}" type="slidenum">
              <a:rPr lang="en-US" altLang="en-US"/>
              <a:pPr/>
              <a:t>75</a:t>
            </a:fld>
            <a:endParaRPr lang="en-US" altLang="en-US"/>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925" y="1033463"/>
            <a:ext cx="9534525" cy="753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BF0415E5-B0BD-4750-BCEB-5858B3509CA5}" type="datetime1">
              <a:rPr lang="en-US" altLang="en-US"/>
              <a:pPr/>
              <a:t>10/17/2015</a:t>
            </a:fld>
            <a:endParaRPr lang="en-US" altLang="en-US"/>
          </a:p>
        </p:txBody>
      </p:sp>
      <p:sp>
        <p:nvSpPr>
          <p:cNvPr id="5" name="Slide Number Placeholder 3"/>
          <p:cNvSpPr>
            <a:spLocks noGrp="1"/>
          </p:cNvSpPr>
          <p:nvPr>
            <p:ph type="sldNum" sz="quarter" idx="12"/>
          </p:nvPr>
        </p:nvSpPr>
        <p:spPr/>
        <p:txBody>
          <a:bodyPr/>
          <a:lstStyle/>
          <a:p>
            <a:fld id="{C0F71F18-1D3B-4C13-9334-1F97F45907FC}" type="slidenum">
              <a:rPr lang="en-US" altLang="en-US"/>
              <a:pPr/>
              <a:t>76</a:t>
            </a:fld>
            <a:endParaRPr lang="en-US" altLang="en-US"/>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288" y="1033463"/>
            <a:ext cx="9572625" cy="753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7FE1A09F-C6E6-454F-BD28-8F8B3233E14C}" type="datetime1">
              <a:rPr lang="en-US" altLang="en-US"/>
              <a:pPr/>
              <a:t>10/17/2015</a:t>
            </a:fld>
            <a:endParaRPr lang="en-US" altLang="en-US"/>
          </a:p>
        </p:txBody>
      </p:sp>
      <p:sp>
        <p:nvSpPr>
          <p:cNvPr id="5" name="Slide Number Placeholder 3"/>
          <p:cNvSpPr>
            <a:spLocks noGrp="1"/>
          </p:cNvSpPr>
          <p:nvPr>
            <p:ph type="sldNum" sz="quarter" idx="12"/>
          </p:nvPr>
        </p:nvSpPr>
        <p:spPr/>
        <p:txBody>
          <a:bodyPr/>
          <a:lstStyle/>
          <a:p>
            <a:fld id="{F0CCA29C-AEC6-4E8E-AB84-3ECD4024C835}" type="slidenum">
              <a:rPr lang="en-US" altLang="en-US"/>
              <a:pPr/>
              <a:t>77</a:t>
            </a:fld>
            <a:endParaRPr lang="en-US" altLang="en-US"/>
          </a:p>
        </p:txBody>
      </p:sp>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513" y="1033463"/>
            <a:ext cx="8258175" cy="753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D77092BC-ACBE-4D43-B2F7-449093D89D3E}" type="datetime1">
              <a:rPr lang="en-US" altLang="en-US"/>
              <a:pPr/>
              <a:t>10/17/2015</a:t>
            </a:fld>
            <a:endParaRPr lang="en-US" altLang="en-US"/>
          </a:p>
        </p:txBody>
      </p:sp>
      <p:sp>
        <p:nvSpPr>
          <p:cNvPr id="5" name="Slide Number Placeholder 3"/>
          <p:cNvSpPr>
            <a:spLocks noGrp="1"/>
          </p:cNvSpPr>
          <p:nvPr>
            <p:ph type="sldNum" sz="quarter" idx="12"/>
          </p:nvPr>
        </p:nvSpPr>
        <p:spPr/>
        <p:txBody>
          <a:bodyPr/>
          <a:lstStyle/>
          <a:p>
            <a:fld id="{3CFE78B2-1914-4822-8277-6B684F89FB63}" type="slidenum">
              <a:rPr lang="en-US" altLang="en-US"/>
              <a:pPr/>
              <a:t>78</a:t>
            </a:fld>
            <a:endParaRPr lang="en-US" altLang="en-US"/>
          </a:p>
        </p:txBody>
      </p:sp>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513" y="1033463"/>
            <a:ext cx="8258175" cy="753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DBD1EFBE-9B36-4026-9D2A-AAE56645E581}" type="datetime1">
              <a:rPr lang="en-US" altLang="en-US"/>
              <a:pPr/>
              <a:t>10/17/2015</a:t>
            </a:fld>
            <a:endParaRPr lang="en-US" altLang="en-US"/>
          </a:p>
        </p:txBody>
      </p:sp>
      <p:sp>
        <p:nvSpPr>
          <p:cNvPr id="6" name="Slide Number Placeholder 3"/>
          <p:cNvSpPr>
            <a:spLocks noGrp="1"/>
          </p:cNvSpPr>
          <p:nvPr>
            <p:ph type="sldNum" sz="quarter" idx="12"/>
          </p:nvPr>
        </p:nvSpPr>
        <p:spPr/>
        <p:txBody>
          <a:bodyPr/>
          <a:lstStyle/>
          <a:p>
            <a:fld id="{1541E04D-F2DE-4E0F-80D4-3D8967DFE81B}" type="slidenum">
              <a:rPr lang="en-US" altLang="en-US"/>
              <a:pPr/>
              <a:t>79</a:t>
            </a:fld>
            <a:endParaRPr lang="en-US" altLang="en-US"/>
          </a:p>
        </p:txBody>
      </p:sp>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513" y="3546475"/>
            <a:ext cx="8258175" cy="250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6" name="Rectangle 4"/>
          <p:cNvSpPr>
            <a:spLocks noGrp="1" noChangeArrowheads="1"/>
          </p:cNvSpPr>
          <p:nvPr>
            <p:ph type="body" idx="4294967295"/>
          </p:nvPr>
        </p:nvSpPr>
        <p:spPr>
          <a:xfrm>
            <a:off x="1189038" y="427038"/>
            <a:ext cx="10104437" cy="5761037"/>
          </a:xfrm>
        </p:spPr>
        <p:txBody>
          <a:bodyPr/>
          <a:lstStyle/>
          <a:p>
            <a:pPr>
              <a:buFontTx/>
              <a:buNone/>
            </a:pPr>
            <a:endParaRPr lang="en-US" altLang="en-US"/>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0BC606F-030A-4FB6-9628-A8BFDD4E1A2A}" type="datetime1">
              <a:rPr lang="en-US" altLang="en-US"/>
              <a:pPr/>
              <a:t>10/17/2015</a:t>
            </a:fld>
            <a:endParaRPr lang="en-US" altLang="en-US"/>
          </a:p>
        </p:txBody>
      </p:sp>
      <p:sp>
        <p:nvSpPr>
          <p:cNvPr id="6" name="Slide Number Placeholder 5"/>
          <p:cNvSpPr>
            <a:spLocks noGrp="1"/>
          </p:cNvSpPr>
          <p:nvPr>
            <p:ph type="sldNum" sz="quarter" idx="12"/>
          </p:nvPr>
        </p:nvSpPr>
        <p:spPr/>
        <p:txBody>
          <a:bodyPr/>
          <a:lstStyle/>
          <a:p>
            <a:fld id="{7B1C62D2-028A-4262-ADDA-95CE36661C92}" type="slidenum">
              <a:rPr lang="en-US" altLang="en-US"/>
              <a:pPr/>
              <a:t>8</a:t>
            </a:fld>
            <a:endParaRPr lang="en-US" altLang="en-US"/>
          </a:p>
        </p:txBody>
      </p:sp>
      <p:graphicFrame>
        <p:nvGraphicFramePr>
          <p:cNvPr id="95240" name="Object 8"/>
          <p:cNvGraphicFramePr>
            <a:graphicFrameLocks noChangeAspect="1"/>
          </p:cNvGraphicFramePr>
          <p:nvPr/>
        </p:nvGraphicFramePr>
        <p:xfrm>
          <a:off x="0" y="914400"/>
          <a:ext cx="11887200" cy="7848600"/>
        </p:xfrm>
        <a:graphic>
          <a:graphicData uri="http://schemas.openxmlformats.org/presentationml/2006/ole">
            <mc:AlternateContent xmlns:mc="http://schemas.openxmlformats.org/markup-compatibility/2006">
              <mc:Choice xmlns:v="urn:schemas-microsoft-com:vml" Requires="v">
                <p:oleObj spid="_x0000_s95252" name="MS Org Chart" r:id="rId4" imgW="3232080" imgH="2025360" progId="OrgPlusWOPX.4">
                  <p:embed/>
                </p:oleObj>
              </mc:Choice>
              <mc:Fallback>
                <p:oleObj name="MS Org Chart" r:id="rId4" imgW="3232080" imgH="2025360" progId="OrgPlusWOPX.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14400"/>
                        <a:ext cx="11887200" cy="784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5241" name="Rectangle 9"/>
          <p:cNvSpPr>
            <a:spLocks noGrp="1" noChangeArrowheads="1"/>
          </p:cNvSpPr>
          <p:nvPr>
            <p:ph type="title"/>
          </p:nvPr>
        </p:nvSpPr>
        <p:spPr>
          <a:xfrm>
            <a:off x="0" y="0"/>
            <a:ext cx="11887200" cy="914400"/>
          </a:xfrm>
        </p:spPr>
        <p:txBody>
          <a:bodyPr/>
          <a:lstStyle/>
          <a:p>
            <a:r>
              <a:rPr lang="en-US" altLang="en-US" sz="3200" b="1"/>
              <a:t>Proskauer Rose LLP - Robert J. Kafin – Managing Partner</a:t>
            </a:r>
            <a:endParaRPr lang="en-US" altLang="en-US" sz="320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fld id="{D0A40E8C-98F7-4FBE-A093-8B7773851E6C}" type="datetime1">
              <a:rPr lang="en-US" altLang="en-US"/>
              <a:pPr/>
              <a:t>10/17/2015</a:t>
            </a:fld>
            <a:endParaRPr lang="en-US" altLang="en-US"/>
          </a:p>
        </p:txBody>
      </p:sp>
      <p:sp>
        <p:nvSpPr>
          <p:cNvPr id="11" name="Slide Number Placeholder 5"/>
          <p:cNvSpPr>
            <a:spLocks noGrp="1"/>
          </p:cNvSpPr>
          <p:nvPr>
            <p:ph type="sldNum" sz="quarter" idx="12"/>
          </p:nvPr>
        </p:nvSpPr>
        <p:spPr/>
        <p:txBody>
          <a:bodyPr/>
          <a:lstStyle/>
          <a:p>
            <a:fld id="{05F3C677-A402-4C14-81A6-2EC22CF59FEA}" type="slidenum">
              <a:rPr lang="en-US" altLang="en-US"/>
              <a:pPr/>
              <a:t>9</a:t>
            </a:fld>
            <a:endParaRPr lang="en-US" altLang="en-US"/>
          </a:p>
        </p:txBody>
      </p:sp>
      <p:sp>
        <p:nvSpPr>
          <p:cNvPr id="102402" name="Rectangle 2"/>
          <p:cNvSpPr>
            <a:spLocks noGrp="1" noChangeArrowheads="1"/>
          </p:cNvSpPr>
          <p:nvPr>
            <p:ph type="title"/>
          </p:nvPr>
        </p:nvSpPr>
        <p:spPr>
          <a:xfrm>
            <a:off x="304800" y="152400"/>
            <a:ext cx="11201400" cy="701675"/>
          </a:xfrm>
          <a:noFill/>
          <a:ln/>
        </p:spPr>
        <p:txBody>
          <a:bodyPr/>
          <a:lstStyle/>
          <a:p>
            <a:r>
              <a:rPr lang="en-US" altLang="en-US" sz="3200" b="1"/>
              <a:t>Proskauer Rose LLP - Robert J. Kafin – Managing Director</a:t>
            </a:r>
          </a:p>
        </p:txBody>
      </p:sp>
      <p:sp>
        <p:nvSpPr>
          <p:cNvPr id="102403" name="Rectangle 3"/>
          <p:cNvSpPr>
            <a:spLocks noGrp="1" noChangeArrowheads="1"/>
          </p:cNvSpPr>
          <p:nvPr>
            <p:ph type="body" sz="half" idx="1"/>
          </p:nvPr>
        </p:nvSpPr>
        <p:spPr>
          <a:xfrm>
            <a:off x="381000" y="3306763"/>
            <a:ext cx="5181600" cy="4237037"/>
          </a:xfrm>
          <a:noFill/>
          <a:ln/>
        </p:spPr>
        <p:txBody>
          <a:bodyPr/>
          <a:lstStyle/>
          <a:p>
            <a:r>
              <a:rPr lang="en-US" altLang="en-US" sz="2100"/>
              <a:t>Patent &amp; Copyright Misappropriations</a:t>
            </a:r>
          </a:p>
          <a:p>
            <a:r>
              <a:rPr lang="en-US" altLang="en-US" sz="2100"/>
              <a:t>Co-Directs Frauds: USPTO; EPO; JPO</a:t>
            </a:r>
            <a:r>
              <a:rPr lang="en-US" altLang="en-US" sz="2500"/>
              <a:t>; </a:t>
            </a:r>
            <a:r>
              <a:rPr lang="en-US" altLang="en-US" sz="2100"/>
              <a:t>Wachovia Securities Fraud; Iviewit Shareholder Fraud; (See Shareholder Table)</a:t>
            </a:r>
          </a:p>
          <a:p>
            <a:r>
              <a:rPr lang="en-US" altLang="en-US" sz="2100"/>
              <a:t>Contributory Antitrust Violations</a:t>
            </a:r>
          </a:p>
          <a:p>
            <a:r>
              <a:rPr lang="en-US" altLang="en-US" sz="2100"/>
              <a:t>Co-Directs RICO Violations</a:t>
            </a:r>
          </a:p>
          <a:p>
            <a:r>
              <a:rPr lang="en-US" altLang="en-US" sz="2100"/>
              <a:t>Tortuous Interference with Business Relationships</a:t>
            </a:r>
          </a:p>
          <a:p>
            <a:r>
              <a:rPr lang="en-US" altLang="en-US" sz="2100"/>
              <a:t>Conflicts of Interest</a:t>
            </a:r>
            <a:endParaRPr lang="en-US" altLang="en-US" sz="1700"/>
          </a:p>
        </p:txBody>
      </p:sp>
      <p:sp>
        <p:nvSpPr>
          <p:cNvPr id="102404" name="Rectangle 4"/>
          <p:cNvSpPr>
            <a:spLocks noChangeArrowheads="1"/>
          </p:cNvSpPr>
          <p:nvPr/>
        </p:nvSpPr>
        <p:spPr bwMode="auto">
          <a:xfrm>
            <a:off x="6096000" y="3382963"/>
            <a:ext cx="4953000" cy="248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lstStyle>
            <a:lvl1pPr marL="460375" indent="-460375" defTabSz="1227138">
              <a:spcBef>
                <a:spcPct val="20000"/>
              </a:spcBef>
              <a:buChar char="•"/>
              <a:defRPr sz="3800">
                <a:solidFill>
                  <a:schemeClr val="tx1"/>
                </a:solidFill>
                <a:latin typeface="Times New Roman" pitchFamily="18" charset="0"/>
              </a:defRPr>
            </a:lvl1pPr>
            <a:lvl2pPr marL="996950" indent="-382588" defTabSz="1227138">
              <a:spcBef>
                <a:spcPct val="20000"/>
              </a:spcBef>
              <a:buChar char="–"/>
              <a:defRPr sz="3200">
                <a:solidFill>
                  <a:schemeClr val="tx1"/>
                </a:solidFill>
                <a:latin typeface="Times New Roman" pitchFamily="18" charset="0"/>
              </a:defRPr>
            </a:lvl2pPr>
            <a:lvl3pPr marL="1535113" indent="-307975" defTabSz="1227138">
              <a:spcBef>
                <a:spcPct val="20000"/>
              </a:spcBef>
              <a:buChar char="•"/>
              <a:defRPr sz="2700">
                <a:solidFill>
                  <a:schemeClr val="tx1"/>
                </a:solidFill>
                <a:latin typeface="Times New Roman" pitchFamily="18" charset="0"/>
              </a:defRPr>
            </a:lvl3pPr>
            <a:lvl4pPr marL="2149475" indent="-307975" defTabSz="1227138">
              <a:spcBef>
                <a:spcPct val="20000"/>
              </a:spcBef>
              <a:buChar char="–"/>
              <a:defRPr sz="2400">
                <a:solidFill>
                  <a:schemeClr val="tx1"/>
                </a:solidFill>
                <a:latin typeface="Times New Roman" pitchFamily="18" charset="0"/>
              </a:defRPr>
            </a:lvl4pPr>
            <a:lvl5pPr marL="2762250" indent="-306388" defTabSz="1227138">
              <a:spcBef>
                <a:spcPct val="20000"/>
              </a:spcBef>
              <a:buChar char="»"/>
              <a:defRPr sz="2400">
                <a:solidFill>
                  <a:schemeClr val="tx1"/>
                </a:solidFill>
                <a:latin typeface="Times New Roman" pitchFamily="18" charset="0"/>
              </a:defRPr>
            </a:lvl5pPr>
            <a:lvl6pPr marL="3219450" indent="-306388" defTabSz="1227138" fontAlgn="base">
              <a:spcBef>
                <a:spcPct val="20000"/>
              </a:spcBef>
              <a:spcAft>
                <a:spcPct val="0"/>
              </a:spcAft>
              <a:buChar char="»"/>
              <a:defRPr sz="2400">
                <a:solidFill>
                  <a:schemeClr val="tx1"/>
                </a:solidFill>
                <a:latin typeface="Times New Roman" pitchFamily="18" charset="0"/>
              </a:defRPr>
            </a:lvl6pPr>
            <a:lvl7pPr marL="3676650" indent="-306388" defTabSz="1227138" fontAlgn="base">
              <a:spcBef>
                <a:spcPct val="20000"/>
              </a:spcBef>
              <a:spcAft>
                <a:spcPct val="0"/>
              </a:spcAft>
              <a:buChar char="»"/>
              <a:defRPr sz="2400">
                <a:solidFill>
                  <a:schemeClr val="tx1"/>
                </a:solidFill>
                <a:latin typeface="Times New Roman" pitchFamily="18" charset="0"/>
              </a:defRPr>
            </a:lvl7pPr>
            <a:lvl8pPr marL="4133850" indent="-306388" defTabSz="1227138" fontAlgn="base">
              <a:spcBef>
                <a:spcPct val="20000"/>
              </a:spcBef>
              <a:spcAft>
                <a:spcPct val="0"/>
              </a:spcAft>
              <a:buChar char="»"/>
              <a:defRPr sz="2400">
                <a:solidFill>
                  <a:schemeClr val="tx1"/>
                </a:solidFill>
                <a:latin typeface="Times New Roman" pitchFamily="18" charset="0"/>
              </a:defRPr>
            </a:lvl8pPr>
            <a:lvl9pPr marL="4591050" indent="-306388" defTabSz="1227138" fontAlgn="base">
              <a:spcBef>
                <a:spcPct val="20000"/>
              </a:spcBef>
              <a:spcAft>
                <a:spcPct val="0"/>
              </a:spcAft>
              <a:buChar char="»"/>
              <a:defRPr sz="2400">
                <a:solidFill>
                  <a:schemeClr val="tx1"/>
                </a:solidFill>
                <a:latin typeface="Times New Roman" pitchFamily="18" charset="0"/>
              </a:defRPr>
            </a:lvl9pPr>
          </a:lstStyle>
          <a:p>
            <a:r>
              <a:rPr lang="en-US" altLang="en-US" sz="2100"/>
              <a:t>FBI Written Statement/Interview</a:t>
            </a:r>
          </a:p>
          <a:p>
            <a:r>
              <a:rPr lang="en-US" altLang="en-US" sz="2100"/>
              <a:t>Boca Police Written Statement/Interview</a:t>
            </a:r>
          </a:p>
          <a:p>
            <a:r>
              <a:rPr lang="en-US" altLang="en-US" sz="2100"/>
              <a:t>Written Statement to Department of Justice, Antitrust Division</a:t>
            </a:r>
          </a:p>
        </p:txBody>
      </p:sp>
      <p:sp>
        <p:nvSpPr>
          <p:cNvPr id="102405" name="Text Box 5"/>
          <p:cNvSpPr txBox="1">
            <a:spLocks noChangeArrowheads="1"/>
          </p:cNvSpPr>
          <p:nvPr/>
        </p:nvSpPr>
        <p:spPr bwMode="auto">
          <a:xfrm>
            <a:off x="381000" y="2360613"/>
            <a:ext cx="51816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spAutoFit/>
          </a:bodyPr>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3200" b="1"/>
              <a:t>Alleged Activities </a:t>
            </a:r>
          </a:p>
        </p:txBody>
      </p:sp>
      <p:sp>
        <p:nvSpPr>
          <p:cNvPr id="102406" name="Text Box 6"/>
          <p:cNvSpPr txBox="1">
            <a:spLocks noChangeArrowheads="1"/>
          </p:cNvSpPr>
          <p:nvPr/>
        </p:nvSpPr>
        <p:spPr bwMode="auto">
          <a:xfrm>
            <a:off x="6096000" y="2360613"/>
            <a:ext cx="54102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86" tIns="61393" rIns="122786" bIns="61393">
            <a:spAutoFit/>
          </a:bodyPr>
          <a:lstStyle>
            <a:lvl1pPr defTabSz="1227138">
              <a:defRPr sz="2400">
                <a:solidFill>
                  <a:schemeClr val="tx1"/>
                </a:solidFill>
                <a:latin typeface="Times New Roman" pitchFamily="18" charset="0"/>
              </a:defRPr>
            </a:lvl1pPr>
            <a:lvl2pPr marL="614363" defTabSz="1227138">
              <a:defRPr sz="2400">
                <a:solidFill>
                  <a:schemeClr val="tx1"/>
                </a:solidFill>
                <a:latin typeface="Times New Roman" pitchFamily="18" charset="0"/>
              </a:defRPr>
            </a:lvl2pPr>
            <a:lvl3pPr marL="1227138" defTabSz="1227138">
              <a:defRPr sz="2400">
                <a:solidFill>
                  <a:schemeClr val="tx1"/>
                </a:solidFill>
                <a:latin typeface="Times New Roman" pitchFamily="18" charset="0"/>
              </a:defRPr>
            </a:lvl3pPr>
            <a:lvl4pPr marL="1841500" defTabSz="1227138">
              <a:defRPr sz="2400">
                <a:solidFill>
                  <a:schemeClr val="tx1"/>
                </a:solidFill>
                <a:latin typeface="Times New Roman" pitchFamily="18" charset="0"/>
              </a:defRPr>
            </a:lvl4pPr>
            <a:lvl5pPr marL="2455863" defTabSz="1227138">
              <a:defRPr sz="2400">
                <a:solidFill>
                  <a:schemeClr val="tx1"/>
                </a:solidFill>
                <a:latin typeface="Times New Roman" pitchFamily="18" charset="0"/>
              </a:defRPr>
            </a:lvl5pPr>
            <a:lvl6pPr marL="2913063" defTabSz="1227138" fontAlgn="base">
              <a:spcBef>
                <a:spcPct val="0"/>
              </a:spcBef>
              <a:spcAft>
                <a:spcPct val="0"/>
              </a:spcAft>
              <a:defRPr sz="2400">
                <a:solidFill>
                  <a:schemeClr val="tx1"/>
                </a:solidFill>
                <a:latin typeface="Times New Roman" pitchFamily="18" charset="0"/>
              </a:defRPr>
            </a:lvl6pPr>
            <a:lvl7pPr marL="3370263" defTabSz="1227138" fontAlgn="base">
              <a:spcBef>
                <a:spcPct val="0"/>
              </a:spcBef>
              <a:spcAft>
                <a:spcPct val="0"/>
              </a:spcAft>
              <a:defRPr sz="2400">
                <a:solidFill>
                  <a:schemeClr val="tx1"/>
                </a:solidFill>
                <a:latin typeface="Times New Roman" pitchFamily="18" charset="0"/>
              </a:defRPr>
            </a:lvl7pPr>
            <a:lvl8pPr marL="3827463" defTabSz="1227138" fontAlgn="base">
              <a:spcBef>
                <a:spcPct val="0"/>
              </a:spcBef>
              <a:spcAft>
                <a:spcPct val="0"/>
              </a:spcAft>
              <a:defRPr sz="2400">
                <a:solidFill>
                  <a:schemeClr val="tx1"/>
                </a:solidFill>
                <a:latin typeface="Times New Roman" pitchFamily="18" charset="0"/>
              </a:defRPr>
            </a:lvl8pPr>
            <a:lvl9pPr marL="4284663" defTabSz="1227138" fontAlgn="base">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3200" b="1"/>
              <a:t>Pending Actions by Iviewit </a:t>
            </a:r>
          </a:p>
        </p:txBody>
      </p:sp>
      <p:sp>
        <p:nvSpPr>
          <p:cNvPr id="102407" name="Line 7"/>
          <p:cNvSpPr>
            <a:spLocks noChangeShapeType="1"/>
          </p:cNvSpPr>
          <p:nvPr/>
        </p:nvSpPr>
        <p:spPr bwMode="auto">
          <a:xfrm>
            <a:off x="0" y="2073275"/>
            <a:ext cx="1188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08" name="Line 8"/>
          <p:cNvSpPr>
            <a:spLocks noChangeShapeType="1"/>
          </p:cNvSpPr>
          <p:nvPr/>
        </p:nvSpPr>
        <p:spPr bwMode="auto">
          <a:xfrm>
            <a:off x="5845175" y="2057400"/>
            <a:ext cx="0" cy="6934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ld>
</file>

<file path=ppt/theme/theme1.xml><?xml version="1.0" encoding="utf-8"?>
<a:theme xmlns:a="http://schemas.openxmlformats.org/drawingml/2006/main" name="Default Design">
  <a:themeElements>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3333FF"/>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15105</TotalTime>
  <Words>2673</Words>
  <Application>Microsoft Office PowerPoint</Application>
  <PresentationFormat>Custom</PresentationFormat>
  <Paragraphs>916</Paragraphs>
  <Slides>79</Slides>
  <Notes>79</Notes>
  <HiddenSlides>0</HiddenSlides>
  <MMClips>1</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79</vt:i4>
      </vt:variant>
    </vt:vector>
  </HeadingPairs>
  <TitlesOfParts>
    <vt:vector size="85" baseType="lpstr">
      <vt:lpstr>Default Design</vt:lpstr>
      <vt:lpstr>Organization Chart Add-in for Microsoft Office programs</vt:lpstr>
      <vt:lpstr>Organization Chart</vt:lpstr>
      <vt:lpstr>MS Org Chart</vt:lpstr>
      <vt:lpstr>Sound Recorder Document</vt:lpstr>
      <vt:lpstr>Acrobat Document</vt:lpstr>
      <vt:lpstr>THE PROSKAUER ROSE LLP CRIME FAMILY</vt:lpstr>
      <vt:lpstr>PowerPoint Presentation</vt:lpstr>
      <vt:lpstr>Crime Chart 1</vt:lpstr>
      <vt:lpstr>Crime Chart 2</vt:lpstr>
      <vt:lpstr>Crime Chart 3</vt:lpstr>
      <vt:lpstr>Crime Chart 4</vt:lpstr>
      <vt:lpstr>Crime Chart 5 – Cover Up Participants</vt:lpstr>
      <vt:lpstr>Proskauer Rose LLP - Robert J. Kafin – Managing Partner</vt:lpstr>
      <vt:lpstr>Proskauer Rose LLP - Robert J. Kafin – Managing Director</vt:lpstr>
      <vt:lpstr>Proskauer Rose LLP - Kenneth Rubenstein</vt:lpstr>
      <vt:lpstr>Proskauer Rose LLP - Kenneth Rubenstein    </vt:lpstr>
      <vt:lpstr>Rubenstein Perjured Deposition</vt:lpstr>
      <vt:lpstr>Rubenstein’s Conflict of Interests</vt:lpstr>
      <vt:lpstr>Rubenstein’s Patent Misappropriations</vt:lpstr>
      <vt:lpstr>Tortuous Interference with Business Contracts</vt:lpstr>
      <vt:lpstr>Christopher C. Wheeler - Proskauer Rose LLP</vt:lpstr>
      <vt:lpstr>Proskauer Rose LLP - Christopher C. Wheeler</vt:lpstr>
      <vt:lpstr>Proskauer = Madoff + Dreier + Stanford</vt:lpstr>
      <vt:lpstr>Real 3d Inc. ( Silicon Graphics, Lockheed Martin &amp; Intel ) – SGI US Bankruptcy &amp; MPEGLA Lawsuit</vt:lpstr>
      <vt:lpstr>Steven C. Krane Proskauer Rose LLP</vt:lpstr>
      <vt:lpstr>Steven C. Krane</vt:lpstr>
      <vt:lpstr>Matthew Triggs – Proskauer Rose LLP</vt:lpstr>
      <vt:lpstr>Matthew Triggs</vt:lpstr>
      <vt:lpstr>Gerald R. Lewin, CPA - Goldstein Lewin</vt:lpstr>
      <vt:lpstr>Goldstein Lewin &amp; Co.  - Gerald R. Lewin, C.P.A.</vt:lpstr>
      <vt:lpstr>Meltzer Lippe Goldstein, Wolfe &amp; Schlissel - Raymond A. Joao</vt:lpstr>
      <vt:lpstr>Meltzer Lippe Goldstein, Wolfe &amp; Schlissel LLP                                                     Raymond A. Joao</vt:lpstr>
      <vt:lpstr>Meltzer Lippe Goldstein, Wolfe &amp; Schlissel LLP                                                     Raymond A. Joao</vt:lpstr>
      <vt:lpstr>Foley and Lardner, LLP</vt:lpstr>
      <vt:lpstr>Foley &amp; Lardner, LLP</vt:lpstr>
      <vt:lpstr>Foley and Lardner, LLP - William J. Dick</vt:lpstr>
      <vt:lpstr>Foley and Lardner, LLP - Steven C. Becker</vt:lpstr>
      <vt:lpstr>Foley and Lardner, LLP - Douglas Boehm</vt:lpstr>
      <vt:lpstr>Tiedemann Prolow, LLC and Affiliates</vt:lpstr>
      <vt:lpstr>Blakely Sokoloff Taylor &amp; Zafman LLP</vt:lpstr>
      <vt:lpstr>Schiffrin &amp; Barroway</vt:lpstr>
      <vt:lpstr>Iviewit - Brian G. Utley, Former President &amp; COO</vt:lpstr>
      <vt:lpstr>Brian G. Utley - Iviewit Former President &amp; COO</vt:lpstr>
      <vt:lpstr>Crossbow Ventures</vt:lpstr>
      <vt:lpstr>APPENDIX</vt:lpstr>
      <vt:lpstr>IVIEWIT SHAREHOLDER TABLE</vt:lpstr>
      <vt:lpstr>PowerPoint Presentation</vt:lpstr>
      <vt:lpstr>PowerPoint Presentation</vt:lpstr>
      <vt:lpstr>PowerPoint Presentation</vt:lpstr>
      <vt:lpstr>PowerPoint Presentation</vt:lpstr>
      <vt:lpstr>Patent Pool Members</vt:lpstr>
      <vt:lpstr>Licensors – MPEG-2</vt:lpstr>
      <vt:lpstr>Licensees</vt:lpstr>
      <vt:lpstr>PowerPoint Presentation</vt:lpstr>
      <vt:lpstr>PowerPoint Presentation</vt:lpstr>
      <vt:lpstr>PowerPoint Presentation</vt:lpstr>
      <vt:lpstr>PowerPoint Presentation</vt:lpstr>
      <vt:lpstr>PowerPoint Presentation</vt:lpstr>
      <vt:lpstr>MPEG 4 – Visual Licensors</vt:lpstr>
      <vt:lpstr>PowerPoint Presentation</vt:lpstr>
      <vt:lpstr>MPEG 4 – Systems Licensors</vt:lpstr>
      <vt:lpstr>PowerPoint Presentation</vt:lpstr>
      <vt:lpstr>DVD Patent Pool</vt:lpstr>
      <vt:lpstr>PowerPoint Presentation</vt:lpstr>
      <vt:lpstr>PowerPoint Presentation</vt:lpstr>
      <vt:lpstr>Iviewit Signed NDA’s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Iviewit Technologies,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PROSKAUER ROSE LLP CRIME FAMILY</dc:title>
  <dc:creator>P. Stephen Lamont</dc:creator>
  <cp:lastModifiedBy>ETHOME</cp:lastModifiedBy>
  <cp:revision>103</cp:revision>
  <dcterms:created xsi:type="dcterms:W3CDTF">2003-11-27T05:25:39Z</dcterms:created>
  <dcterms:modified xsi:type="dcterms:W3CDTF">2015-10-17T09:48:16Z</dcterms:modified>
</cp:coreProperties>
</file>